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sldIdLst>
    <p:sldId id="257" r:id="rId2"/>
    <p:sldId id="258" r:id="rId3"/>
    <p:sldId id="274" r:id="rId4"/>
    <p:sldId id="260" r:id="rId5"/>
    <p:sldId id="271" r:id="rId6"/>
    <p:sldId id="275" r:id="rId7"/>
    <p:sldId id="276" r:id="rId8"/>
    <p:sldId id="277" r:id="rId9"/>
    <p:sldId id="278" r:id="rId10"/>
    <p:sldId id="280" r:id="rId11"/>
    <p:sldId id="281" r:id="rId12"/>
    <p:sldId id="282" r:id="rId13"/>
    <p:sldId id="283" r:id="rId14"/>
    <p:sldId id="284" r:id="rId15"/>
    <p:sldId id="285" r:id="rId16"/>
    <p:sldId id="286" r:id="rId17"/>
    <p:sldId id="287" r:id="rId18"/>
    <p:sldId id="288" r:id="rId19"/>
    <p:sldId id="28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0000"/>
    <a:srgbClr val="33CCFF"/>
    <a:srgbClr val="009900"/>
    <a:srgbClr val="66FF66"/>
    <a:srgbClr val="FFFFFF"/>
    <a:srgbClr val="FF6600"/>
    <a:srgbClr val="99FF33"/>
    <a:srgbClr val="CC00CC"/>
    <a:srgbClr val="CC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5" autoAdjust="0"/>
    <p:restoredTop sz="94660" autoAdjust="0"/>
  </p:normalViewPr>
  <p:slideViewPr>
    <p:cSldViewPr>
      <p:cViewPr varScale="1">
        <p:scale>
          <a:sx n="73" d="100"/>
          <a:sy n="73" d="100"/>
        </p:scale>
        <p:origin x="-11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dirty="0"/>
            </a:lvl1pPr>
          </a:lstStyle>
          <a:p>
            <a:pPr>
              <a:defRPr/>
            </a:pPr>
            <a:endParaRPr lang="ru-RU"/>
          </a:p>
        </p:txBody>
      </p:sp>
      <p:sp>
        <p:nvSpPr>
          <p:cNvPr id="6" name="Rectangle 5"/>
          <p:cNvSpPr>
            <a:spLocks noGrp="1" noChangeArrowheads="1"/>
          </p:cNvSpPr>
          <p:nvPr>
            <p:ph type="ftr" sz="quarter" idx="11"/>
          </p:nvPr>
        </p:nvSpPr>
        <p:spPr/>
        <p:txBody>
          <a:bodyPr/>
          <a:lstStyle>
            <a:lvl1pPr>
              <a:defRPr dirty="0"/>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92367CA6-9F67-4C62-9F3E-374102F4EA2D}" type="slidenum">
              <a:rPr lang="ru-RU"/>
              <a:pPr>
                <a:defRPr/>
              </a:pPr>
              <a:t>‹#›</a:t>
            </a:fld>
            <a:endParaRPr lang="ru-RU" dirty="0"/>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18.03.2014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ransition spd="med">
    <p:circl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E:\Rammstein%20&#1047;&#1080;&#1084;&#1072;.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igaretastop.ru/vliyanie-narkotikov-na-organizm-cheloveka.html" TargetMode="External"/><Relationship Id="rId2" Type="http://schemas.openxmlformats.org/officeDocument/2006/relationships/hyperlink" Target="https://www.google.ru/search?newwindow=1&amp;hl=ru&amp;site=imghp&amp;tbm=isch&amp;source=hp&amp;biw=&amp;bih=&amp;q=%D0%BD%D0%B0%D1%80%D0%BA%D0%BE%D1%82%D0%B8%D0%BA%D0%B8&amp;btnG=%D0%9F%D0%BE%D0%B8%D1%81%D0%BA+%D0%BF%D0%BE+%D0%BA%D0%B0%D1%80%D1%82%D0%B8%D0%BD%D0%BA%D0%B5" TargetMode="External"/><Relationship Id="rId1" Type="http://schemas.openxmlformats.org/officeDocument/2006/relationships/slideLayout" Target="../slideLayouts/slideLayout7.xml"/><Relationship Id="rId4" Type="http://schemas.openxmlformats.org/officeDocument/2006/relationships/hyperlink" Target="http://osvobogdenie.ru/articles/narkomaniya/statistika_narkomanii.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4427984" y="188640"/>
            <a:ext cx="3563888" cy="936104"/>
          </a:xfrm>
          <a:prstGeom prst="rect">
            <a:avLst/>
          </a:prstGeom>
          <a:noFill/>
        </p:spPr>
        <p:txBody>
          <a:bodyPr vert="horz">
            <a:normAutofit fontScale="550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en-US" sz="6000" b="0" i="1" u="none" strike="noStrike" kern="1200" cap="none" spc="0" normalizeH="0" baseline="0" noProof="0" dirty="0" smtClean="0">
                <a:ln>
                  <a:solidFill>
                    <a:srgbClr val="FF0000"/>
                  </a:solidFill>
                </a:ln>
                <a:solidFill>
                  <a:srgbClr val="C00000"/>
                </a:solidFill>
                <a:effectLst/>
                <a:uLnTx/>
                <a:uFillTx/>
                <a:latin typeface="Imprint MT Shadow" pitchFamily="82" charset="0"/>
                <a:ea typeface="+mn-ea"/>
                <a:cs typeface="+mn-cs"/>
              </a:rPr>
              <a:t>“</a:t>
            </a:r>
            <a:r>
              <a:rPr kumimoji="0" lang="ru-RU" sz="6000" b="0" i="1" u="none" strike="noStrike" kern="1200" cap="none" spc="0" normalizeH="0" baseline="0" noProof="0" dirty="0" smtClean="0">
                <a:ln>
                  <a:solidFill>
                    <a:srgbClr val="FF0000"/>
                  </a:solidFill>
                </a:ln>
                <a:solidFill>
                  <a:srgbClr val="C00000"/>
                </a:solidFill>
                <a:effectLst/>
                <a:uLnTx/>
                <a:uFillTx/>
                <a:latin typeface="Segoe Script" pitchFamily="34" charset="0"/>
                <a:ea typeface="+mn-ea"/>
                <a:cs typeface="+mn-cs"/>
              </a:rPr>
              <a:t>МЫ против наркотиков</a:t>
            </a:r>
            <a:r>
              <a:rPr kumimoji="0" lang="en-US" sz="6000" b="0" i="1" u="none" strike="noStrike" kern="1200" cap="none" spc="0" normalizeH="0" baseline="0" noProof="0" dirty="0" smtClean="0">
                <a:ln>
                  <a:solidFill>
                    <a:srgbClr val="FF0000"/>
                  </a:solidFill>
                </a:ln>
                <a:solidFill>
                  <a:srgbClr val="C00000"/>
                </a:solidFill>
                <a:effectLst/>
                <a:uLnTx/>
                <a:uFillTx/>
                <a:latin typeface="Imprint MT Shadow" pitchFamily="82" charset="0"/>
                <a:ea typeface="+mn-ea"/>
                <a:cs typeface="+mn-cs"/>
              </a:rPr>
              <a:t>”</a:t>
            </a:r>
            <a:endParaRPr kumimoji="0" lang="ru-RU" sz="6000" b="0" i="1" u="none" strike="noStrike" kern="1200" cap="none" spc="0" normalizeH="0" baseline="0" noProof="0" dirty="0" smtClean="0">
              <a:ln>
                <a:solidFill>
                  <a:srgbClr val="FF0000"/>
                </a:solidFill>
              </a:ln>
              <a:solidFill>
                <a:srgbClr val="C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6600" b="0" i="1" u="none" strike="noStrike" kern="1200" cap="none" spc="0" normalizeH="0" baseline="0" noProof="0" dirty="0" smtClean="0">
              <a:ln>
                <a:solidFill>
                  <a:srgbClr val="FF0000"/>
                </a:solidFill>
              </a:ln>
              <a:solidFill>
                <a:srgbClr val="C00000"/>
              </a:solidFill>
              <a:effectLst/>
              <a:uLnTx/>
              <a:uFillTx/>
              <a:latin typeface="Comic Sans MS" pitchFamily="66" charset="0"/>
              <a:ea typeface="+mn-ea"/>
              <a:cs typeface="+mn-cs"/>
            </a:endParaRPr>
          </a:p>
        </p:txBody>
      </p:sp>
      <p:pic>
        <p:nvPicPr>
          <p:cNvPr id="5" name="Picture 2" descr="C:\Users\школа\Desktop\Новый точечный рисунок.bmp"/>
          <p:cNvPicPr>
            <a:picLocks noChangeAspect="1" noChangeArrowheads="1"/>
          </p:cNvPicPr>
          <p:nvPr/>
        </p:nvPicPr>
        <p:blipFill>
          <a:blip r:embed="rId4" cstate="screen"/>
          <a:srcRect/>
          <a:stretch>
            <a:fillRect/>
          </a:stretch>
        </p:blipFill>
        <p:spPr bwMode="auto">
          <a:xfrm>
            <a:off x="7740352" y="188640"/>
            <a:ext cx="1052609" cy="1772816"/>
          </a:xfrm>
          <a:prstGeom prst="rect">
            <a:avLst/>
          </a:prstGeom>
          <a:noFill/>
          <a:ln>
            <a:noFill/>
          </a:ln>
          <a:effectLst>
            <a:glow rad="101600">
              <a:schemeClr val="accent1">
                <a:satMod val="175000"/>
                <a:alpha val="40000"/>
              </a:schemeClr>
            </a:glow>
            <a:outerShdw blurRad="50800" dist="38100" dir="18900000" algn="bl" rotWithShape="0">
              <a:prstClr val="black">
                <a:alpha val="40000"/>
              </a:prstClr>
            </a:outerShdw>
            <a:softEdge rad="12700"/>
          </a:effectLst>
          <a:scene3d>
            <a:camera prst="perspectiveContrastingLeftFacing"/>
            <a:lightRig rig="threePt" dir="t"/>
          </a:scene3d>
          <a:sp3d>
            <a:bevelT/>
          </a:sp3d>
        </p:spPr>
      </p:pic>
      <p:sp>
        <p:nvSpPr>
          <p:cNvPr id="6" name="Rectangle 3"/>
          <p:cNvSpPr txBox="1">
            <a:spLocks noChangeArrowheads="1"/>
          </p:cNvSpPr>
          <p:nvPr/>
        </p:nvSpPr>
        <p:spPr>
          <a:xfrm>
            <a:off x="0" y="188640"/>
            <a:ext cx="4932040" cy="1700808"/>
          </a:xfrm>
          <a:prstGeom prst="rect">
            <a:avLst/>
          </a:prstGeom>
          <a:noFill/>
        </p:spPr>
        <p:txBody>
          <a:bodyPr vert="horz">
            <a:normAutofit fontScale="550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ru-RU" sz="6000" b="0" i="1" u="none" strike="noStrike" kern="1200" cap="none" spc="0" normalizeH="0" baseline="0" noProof="0" dirty="0" smtClean="0">
                <a:ln>
                  <a:solidFill>
                    <a:srgbClr val="009900"/>
                  </a:solidFill>
                </a:ln>
                <a:solidFill>
                  <a:srgbClr val="FFFF00"/>
                </a:solidFill>
                <a:effectLst/>
                <a:uLnTx/>
                <a:uFillTx/>
                <a:latin typeface="Segoe Script" pitchFamily="34" charset="0"/>
              </a:rPr>
              <a:t>Пути в нашей жизни есть разные- полезные</a:t>
            </a:r>
            <a:r>
              <a:rPr kumimoji="0" lang="ru-RU" sz="6000" b="0" i="1" u="none" strike="noStrike" kern="1200" cap="none" spc="0" normalizeH="0" noProof="0" dirty="0" smtClean="0">
                <a:ln>
                  <a:solidFill>
                    <a:srgbClr val="009900"/>
                  </a:solidFill>
                </a:ln>
                <a:solidFill>
                  <a:srgbClr val="FFFF00"/>
                </a:solidFill>
                <a:effectLst/>
                <a:uLnTx/>
                <a:uFillTx/>
                <a:latin typeface="Segoe Script" pitchFamily="34" charset="0"/>
              </a:rPr>
              <a:t> и опасные</a:t>
            </a:r>
            <a:endParaRPr kumimoji="0" lang="ru-RU" sz="6000" b="0" i="1" u="none" strike="noStrike" kern="1200" cap="none" spc="0" normalizeH="0" baseline="0" noProof="0" dirty="0" smtClean="0">
              <a:ln>
                <a:solidFill>
                  <a:srgbClr val="009900"/>
                </a:solidFill>
              </a:ln>
              <a:solidFill>
                <a:srgbClr val="FFFF00"/>
              </a:solidFill>
              <a:effectLst/>
              <a:uLnTx/>
              <a:uFillTx/>
              <a:latin typeface="Segoe Script" pitchFamily="34" charset="0"/>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6600" b="0" i="1" u="none" strike="noStrike" kern="1200" cap="none" spc="0" normalizeH="0" baseline="0" noProof="0" dirty="0" smtClean="0">
              <a:ln>
                <a:solidFill>
                  <a:srgbClr val="009900"/>
                </a:solidFill>
              </a:ln>
              <a:solidFill>
                <a:srgbClr val="FFFF00"/>
              </a:solidFill>
              <a:effectLst/>
              <a:uLnTx/>
              <a:uFillTx/>
              <a:latin typeface="Segoe Script" pitchFamily="34" charset="0"/>
            </a:endParaRPr>
          </a:p>
        </p:txBody>
      </p:sp>
      <p:sp>
        <p:nvSpPr>
          <p:cNvPr id="7" name="Rectangle 3"/>
          <p:cNvSpPr txBox="1">
            <a:spLocks noChangeArrowheads="1"/>
          </p:cNvSpPr>
          <p:nvPr/>
        </p:nvSpPr>
        <p:spPr>
          <a:xfrm>
            <a:off x="3635896" y="1628800"/>
            <a:ext cx="5040560" cy="3240360"/>
          </a:xfrm>
          <a:prstGeom prst="rect">
            <a:avLst/>
          </a:prstGeom>
          <a:noFill/>
        </p:spPr>
        <p:txBody>
          <a:bodyPr vert="horz">
            <a:no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2400" b="0" i="1" u="none" strike="noStrike" kern="1200" cap="none" spc="0" normalizeH="0" baseline="0" noProof="0" dirty="0" smtClean="0">
              <a:ln>
                <a:solidFill>
                  <a:sysClr val="windowText" lastClr="000000"/>
                </a:solidFill>
              </a:ln>
              <a:solidFill>
                <a:srgbClr val="66FF66"/>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ru-RU" sz="2400" b="0" i="1" u="none" strike="noStrike" kern="1200" cap="none" spc="0" normalizeH="0" baseline="0" noProof="0" dirty="0" smtClean="0">
                <a:ln>
                  <a:solidFill>
                    <a:sysClr val="windowText" lastClr="000000"/>
                  </a:solidFill>
                </a:ln>
                <a:solidFill>
                  <a:srgbClr val="66FF66"/>
                </a:solidFill>
                <a:effectLst/>
                <a:uLnTx/>
                <a:uFillTx/>
                <a:latin typeface="Comic Sans MS" pitchFamily="66" charset="0"/>
                <a:ea typeface="+mn-ea"/>
                <a:cs typeface="+mn-cs"/>
              </a:rPr>
              <a:t>Выполнили</a:t>
            </a:r>
            <a:r>
              <a:rPr kumimoji="0" lang="en-US" sz="2400" b="0" i="1" u="none" strike="noStrike" kern="1200" cap="none" spc="0" normalizeH="0" baseline="0" noProof="0" dirty="0" smtClean="0">
                <a:ln>
                  <a:solidFill>
                    <a:sysClr val="windowText" lastClr="000000"/>
                  </a:solidFill>
                </a:ln>
                <a:solidFill>
                  <a:srgbClr val="66FF66"/>
                </a:solidFill>
                <a:effectLst/>
                <a:uLnTx/>
                <a:uFillTx/>
                <a:latin typeface="Comic Sans MS" pitchFamily="66" charset="0"/>
                <a:ea typeface="+mn-ea"/>
                <a:cs typeface="+mn-cs"/>
              </a:rPr>
              <a:t>:</a:t>
            </a:r>
            <a:endParaRPr kumimoji="0" lang="ru-RU" sz="2400" b="0" i="1" u="none" strike="noStrike" kern="1200" cap="none" spc="0" normalizeH="0" baseline="0" noProof="0" dirty="0" smtClean="0">
              <a:ln>
                <a:solidFill>
                  <a:sysClr val="windowText" lastClr="000000"/>
                </a:solidFill>
              </a:ln>
              <a:solidFill>
                <a:srgbClr val="66FF66"/>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lang="ru-RU" sz="2400" i="1" noProof="0" dirty="0" smtClean="0">
                <a:ln>
                  <a:solidFill>
                    <a:sysClr val="windowText" lastClr="000000"/>
                  </a:solidFill>
                </a:ln>
                <a:solidFill>
                  <a:srgbClr val="66FF66"/>
                </a:solidFill>
                <a:latin typeface="Comic Sans MS" pitchFamily="66" charset="0"/>
              </a:rPr>
              <a:t>Кирилл Тимченко (14 лет)</a:t>
            </a: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ru-RU" sz="2400" b="0" i="1" u="none" strike="noStrike" kern="1200" cap="none" spc="0" normalizeH="0" baseline="0" dirty="0" smtClean="0">
                <a:ln>
                  <a:solidFill>
                    <a:sysClr val="windowText" lastClr="000000"/>
                  </a:solidFill>
                </a:ln>
                <a:solidFill>
                  <a:srgbClr val="66FF66"/>
                </a:solidFill>
                <a:effectLst/>
                <a:uLnTx/>
                <a:uFillTx/>
                <a:latin typeface="Comic Sans MS" pitchFamily="66" charset="0"/>
                <a:ea typeface="+mn-ea"/>
                <a:cs typeface="+mn-cs"/>
              </a:rPr>
              <a:t>Николай</a:t>
            </a:r>
            <a:r>
              <a:rPr kumimoji="0" lang="ru-RU" sz="2400" b="0" i="1" u="none" strike="noStrike" kern="1200" cap="none" spc="0" normalizeH="0" dirty="0" smtClean="0">
                <a:ln>
                  <a:solidFill>
                    <a:sysClr val="windowText" lastClr="000000"/>
                  </a:solidFill>
                </a:ln>
                <a:solidFill>
                  <a:srgbClr val="66FF66"/>
                </a:solidFill>
                <a:effectLst/>
                <a:uLnTx/>
                <a:uFillTx/>
                <a:latin typeface="Comic Sans MS" pitchFamily="66" charset="0"/>
                <a:ea typeface="+mn-ea"/>
                <a:cs typeface="+mn-cs"/>
              </a:rPr>
              <a:t> </a:t>
            </a:r>
            <a:r>
              <a:rPr kumimoji="0" lang="ru-RU" sz="2400" b="0" i="1" u="none" strike="noStrike" kern="1200" cap="none" spc="0" normalizeH="0" dirty="0" err="1" smtClean="0">
                <a:ln>
                  <a:solidFill>
                    <a:sysClr val="windowText" lastClr="000000"/>
                  </a:solidFill>
                </a:ln>
                <a:solidFill>
                  <a:srgbClr val="66FF66"/>
                </a:solidFill>
                <a:effectLst/>
                <a:uLnTx/>
                <a:uFillTx/>
                <a:latin typeface="Comic Sans MS" pitchFamily="66" charset="0"/>
                <a:ea typeface="+mn-ea"/>
                <a:cs typeface="+mn-cs"/>
              </a:rPr>
              <a:t>Мшецян</a:t>
            </a:r>
            <a:r>
              <a:rPr kumimoji="0" lang="ru-RU" sz="2400" b="0" i="1" u="none" strike="noStrike" kern="1200" cap="none" spc="0" normalizeH="0" dirty="0" smtClean="0">
                <a:ln>
                  <a:solidFill>
                    <a:sysClr val="windowText" lastClr="000000"/>
                  </a:solidFill>
                </a:ln>
                <a:solidFill>
                  <a:srgbClr val="66FF66"/>
                </a:solidFill>
                <a:effectLst/>
                <a:uLnTx/>
                <a:uFillTx/>
                <a:latin typeface="Comic Sans MS" pitchFamily="66" charset="0"/>
                <a:ea typeface="+mn-ea"/>
                <a:cs typeface="+mn-cs"/>
              </a:rPr>
              <a:t> (14 лет)</a:t>
            </a: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lang="ru-RU" sz="2400" i="1" baseline="0" noProof="0" dirty="0" smtClean="0">
                <a:ln>
                  <a:solidFill>
                    <a:sysClr val="windowText" lastClr="000000"/>
                  </a:solidFill>
                </a:ln>
                <a:solidFill>
                  <a:srgbClr val="66FF66"/>
                </a:solidFill>
                <a:latin typeface="Comic Sans MS" pitchFamily="66" charset="0"/>
              </a:rPr>
              <a:t>Муниципальное</a:t>
            </a:r>
            <a:r>
              <a:rPr lang="ru-RU" sz="2400" i="1" noProof="0" dirty="0" smtClean="0">
                <a:ln>
                  <a:solidFill>
                    <a:sysClr val="windowText" lastClr="000000"/>
                  </a:solidFill>
                </a:ln>
                <a:solidFill>
                  <a:srgbClr val="66FF66"/>
                </a:solidFill>
                <a:latin typeface="Comic Sans MS" pitchFamily="66" charset="0"/>
              </a:rPr>
              <a:t> </a:t>
            </a:r>
            <a:r>
              <a:rPr lang="ru-RU" sz="2400" i="1" noProof="0" smtClean="0">
                <a:ln>
                  <a:solidFill>
                    <a:sysClr val="windowText" lastClr="000000"/>
                  </a:solidFill>
                </a:ln>
                <a:solidFill>
                  <a:srgbClr val="66FF66"/>
                </a:solidFill>
                <a:latin typeface="Comic Sans MS" pitchFamily="66" charset="0"/>
              </a:rPr>
              <a:t>казённое </a:t>
            </a:r>
            <a:r>
              <a:rPr lang="ru-RU" sz="2400" i="1" noProof="0" smtClean="0">
                <a:ln>
                  <a:solidFill>
                    <a:sysClr val="windowText" lastClr="000000"/>
                  </a:solidFill>
                </a:ln>
                <a:solidFill>
                  <a:srgbClr val="66FF66"/>
                </a:solidFill>
                <a:latin typeface="Comic Sans MS" pitchFamily="66" charset="0"/>
              </a:rPr>
              <a:t>образовательное </a:t>
            </a:r>
            <a:r>
              <a:rPr lang="ru-RU" sz="2400" i="1" noProof="0" dirty="0" smtClean="0">
                <a:ln>
                  <a:solidFill>
                    <a:sysClr val="windowText" lastClr="000000"/>
                  </a:solidFill>
                </a:ln>
                <a:solidFill>
                  <a:srgbClr val="66FF66"/>
                </a:solidFill>
                <a:latin typeface="Comic Sans MS" pitchFamily="66" charset="0"/>
              </a:rPr>
              <a:t>учреждение</a:t>
            </a:r>
            <a:r>
              <a:rPr lang="en-US" sz="2400" i="1" dirty="0" smtClean="0">
                <a:ln>
                  <a:solidFill>
                    <a:sysClr val="windowText" lastClr="000000"/>
                  </a:solidFill>
                </a:ln>
                <a:solidFill>
                  <a:srgbClr val="66FF66"/>
                </a:solidFill>
                <a:latin typeface="Comic Sans MS" pitchFamily="66" charset="0"/>
              </a:rPr>
              <a:t>”</a:t>
            </a:r>
            <a:r>
              <a:rPr lang="ru-RU" sz="2400" i="1" dirty="0" smtClean="0">
                <a:ln>
                  <a:solidFill>
                    <a:sysClr val="windowText" lastClr="000000"/>
                  </a:solidFill>
                </a:ln>
                <a:solidFill>
                  <a:srgbClr val="66FF66"/>
                </a:solidFill>
                <a:latin typeface="Comic Sans MS" pitchFamily="66" charset="0"/>
              </a:rPr>
              <a:t>Каменская основная общеобразовательная  школа</a:t>
            </a:r>
            <a:r>
              <a:rPr lang="en-US" sz="2400" i="1" dirty="0" smtClean="0">
                <a:ln>
                  <a:solidFill>
                    <a:sysClr val="windowText" lastClr="000000"/>
                  </a:solidFill>
                </a:ln>
                <a:solidFill>
                  <a:srgbClr val="66FF66"/>
                </a:solidFill>
                <a:latin typeface="Comic Sans MS" pitchFamily="66" charset="0"/>
              </a:rPr>
              <a:t>”</a:t>
            </a:r>
            <a:r>
              <a:rPr lang="ru-RU" sz="2400" i="1" noProof="0" dirty="0" smtClean="0">
                <a:ln>
                  <a:solidFill>
                    <a:sysClr val="windowText" lastClr="000000"/>
                  </a:solidFill>
                </a:ln>
                <a:solidFill>
                  <a:srgbClr val="66FF66"/>
                </a:solidFill>
                <a:latin typeface="Comic Sans MS" pitchFamily="66" charset="0"/>
              </a:rPr>
              <a:t> </a:t>
            </a:r>
            <a:endParaRPr kumimoji="0" lang="ru-RU" sz="2400" b="0" i="1" u="none" strike="noStrike" kern="1200" cap="none" spc="0" normalizeH="0" baseline="0" noProof="0" dirty="0" smtClean="0">
              <a:ln>
                <a:solidFill>
                  <a:sysClr val="windowText" lastClr="000000"/>
                </a:solidFill>
              </a:ln>
              <a:solidFill>
                <a:srgbClr val="66FF66"/>
              </a:solidFill>
              <a:effectLst/>
              <a:uLnTx/>
              <a:uFillTx/>
              <a:latin typeface="Comic Sans MS" pitchFamily="66" charset="0"/>
              <a:ea typeface="+mn-ea"/>
              <a:cs typeface="+mn-cs"/>
            </a:endParaRPr>
          </a:p>
        </p:txBody>
      </p:sp>
      <p:sp>
        <p:nvSpPr>
          <p:cNvPr id="8" name="Rectangle 3"/>
          <p:cNvSpPr txBox="1">
            <a:spLocks noChangeArrowheads="1"/>
          </p:cNvSpPr>
          <p:nvPr/>
        </p:nvSpPr>
        <p:spPr>
          <a:xfrm>
            <a:off x="3635896" y="5013176"/>
            <a:ext cx="4968552" cy="836712"/>
          </a:xfrm>
          <a:prstGeom prst="rect">
            <a:avLst/>
          </a:prstGeom>
          <a:noFill/>
        </p:spPr>
        <p:txBody>
          <a:bodyPr vert="horz">
            <a:normAutofit fontScale="400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lang="ru-RU" sz="6000" i="1" noProof="0" dirty="0" smtClean="0">
                <a:ln>
                  <a:solidFill>
                    <a:schemeClr val="bg1"/>
                  </a:solidFill>
                </a:ln>
                <a:solidFill>
                  <a:srgbClr val="66FF66"/>
                </a:solidFill>
                <a:latin typeface="Comic Sans MS" pitchFamily="66" charset="0"/>
              </a:rPr>
              <a:t>Руководитель проекта Герасимов Александр Иванович</a:t>
            </a:r>
            <a:endParaRPr kumimoji="0" lang="ru-RU" sz="6000" b="0" i="1" u="none" strike="noStrike" kern="1200" cap="none" spc="0" normalizeH="0" baseline="0" noProof="0" dirty="0" smtClean="0">
              <a:ln>
                <a:solidFill>
                  <a:schemeClr val="bg1"/>
                </a:solidFill>
              </a:ln>
              <a:solidFill>
                <a:srgbClr val="66FF66"/>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6600" b="0" i="1" u="none" strike="noStrike" kern="1200" cap="none" spc="0" normalizeH="0" baseline="0" noProof="0" dirty="0" smtClean="0">
              <a:ln>
                <a:solidFill>
                  <a:schemeClr val="bg1"/>
                </a:solidFill>
              </a:ln>
              <a:solidFill>
                <a:srgbClr val="66FF66"/>
              </a:solidFill>
              <a:effectLst/>
              <a:uLnTx/>
              <a:uFillTx/>
              <a:latin typeface="Comic Sans MS" pitchFamily="66" charset="0"/>
              <a:ea typeface="+mn-ea"/>
              <a:cs typeface="+mn-cs"/>
            </a:endParaRPr>
          </a:p>
        </p:txBody>
      </p:sp>
      <p:pic>
        <p:nvPicPr>
          <p:cNvPr id="9" name="Rammstein Зима.mp3">
            <a:hlinkClick r:id="" action="ppaction://media"/>
          </p:cNvPr>
          <p:cNvPicPr>
            <a:picLocks noRot="1" noChangeAspect="1"/>
          </p:cNvPicPr>
          <p:nvPr>
            <a:audioFile r:link="rId1"/>
          </p:nvPr>
        </p:nvPicPr>
        <p:blipFill>
          <a:blip r:embed="rId5" cstate="screen"/>
          <a:stretch>
            <a:fillRect/>
          </a:stretch>
        </p:blipFill>
        <p:spPr>
          <a:xfrm>
            <a:off x="0" y="6318448"/>
            <a:ext cx="539552" cy="539552"/>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32" presetClass="emph" presetSubtype="0" fill="hold" nodeType="afterEffect">
                                  <p:stCondLst>
                                    <p:cond delay="0"/>
                                  </p:stCondLst>
                                  <p:childTnLst>
                                    <p:animClr clrSpc="rgb">
                                      <p:cBhvr override="childStyle">
                                        <p:cTn id="27" dur="100" fill="hold"/>
                                        <p:tgtEl>
                                          <p:spTgt spid="5"/>
                                        </p:tgtEl>
                                        <p:attrNameLst>
                                          <p:attrName>style.color</p:attrName>
                                        </p:attrNameLst>
                                      </p:cBhvr>
                                      <p:to>
                                        <a:schemeClr val="tx1"/>
                                      </p:to>
                                    </p:animClr>
                                    <p:animClr clrSpc="rgb">
                                      <p:cBhvr>
                                        <p:cTn id="28" dur="100" fill="hold"/>
                                        <p:tgtEl>
                                          <p:spTgt spid="5"/>
                                        </p:tgtEl>
                                        <p:attrNameLst>
                                          <p:attrName>fillcolor</p:attrName>
                                        </p:attrNameLst>
                                      </p:cBhvr>
                                      <p:to>
                                        <a:schemeClr val="tx1"/>
                                      </p:to>
                                    </p:animClr>
                                    <p:set>
                                      <p:cBhvr>
                                        <p:cTn id="29" dur="100" fill="hold"/>
                                        <p:tgtEl>
                                          <p:spTgt spid="5"/>
                                        </p:tgtEl>
                                        <p:attrNameLst>
                                          <p:attrName>fill.type</p:attrName>
                                        </p:attrNameLst>
                                      </p:cBhvr>
                                      <p:to>
                                        <p:strVal val="solid"/>
                                      </p:to>
                                    </p:set>
                                    <p:set>
                                      <p:cBhvr>
                                        <p:cTn id="30" dur="100" fill="hold"/>
                                        <p:tgtEl>
                                          <p:spTgt spid="5"/>
                                        </p:tgtEl>
                                        <p:attrNameLst>
                                          <p:attrName>fill.on</p:attrName>
                                        </p:attrNameLst>
                                      </p:cBhvr>
                                      <p:to>
                                        <p:strVal val="true"/>
                                      </p:to>
                                    </p:se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childTnLst>
                          </p:cTn>
                        </p:par>
                        <p:par>
                          <p:cTn id="36" fill="hold">
                            <p:stCondLst>
                              <p:cond delay="4000"/>
                            </p:stCondLst>
                            <p:childTnLst>
                              <p:par>
                                <p:cTn id="37" presetID="3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5000"/>
                            </p:stCondLst>
                            <p:childTnLst>
                              <p:par>
                                <p:cTn id="54" presetID="32" presetClass="emph" presetSubtype="0" fill="hold" nodeType="afterEffect">
                                  <p:stCondLst>
                                    <p:cond delay="0"/>
                                  </p:stCondLst>
                                  <p:childTnLst>
                                    <p:animClr clrSpc="rgb">
                                      <p:cBhvr override="childStyle">
                                        <p:cTn id="55" dur="100" fill="hold"/>
                                        <p:tgtEl>
                                          <p:spTgt spid="5"/>
                                        </p:tgtEl>
                                        <p:attrNameLst>
                                          <p:attrName>style.color</p:attrName>
                                        </p:attrNameLst>
                                      </p:cBhvr>
                                      <p:to>
                                        <a:schemeClr val="accent2"/>
                                      </p:to>
                                    </p:animClr>
                                    <p:animClr clrSpc="rgb">
                                      <p:cBhvr>
                                        <p:cTn id="56" dur="100" fill="hold"/>
                                        <p:tgtEl>
                                          <p:spTgt spid="5"/>
                                        </p:tgtEl>
                                        <p:attrNameLst>
                                          <p:attrName>fillcolor</p:attrName>
                                        </p:attrNameLst>
                                      </p:cBhvr>
                                      <p:to>
                                        <a:schemeClr val="accent2"/>
                                      </p:to>
                                    </p:animClr>
                                    <p:set>
                                      <p:cBhvr>
                                        <p:cTn id="57" dur="100" fill="hold"/>
                                        <p:tgtEl>
                                          <p:spTgt spid="5"/>
                                        </p:tgtEl>
                                        <p:attrNameLst>
                                          <p:attrName>fill.type</p:attrName>
                                        </p:attrNameLst>
                                      </p:cBhvr>
                                      <p:to>
                                        <p:strVal val="solid"/>
                                      </p:to>
                                    </p:set>
                                    <p:set>
                                      <p:cBhvr>
                                        <p:cTn id="58" dur="100" fill="hold"/>
                                        <p:tgtEl>
                                          <p:spTgt spid="5"/>
                                        </p:tgtEl>
                                        <p:attrNameLst>
                                          <p:attrName>fill.on</p:attrName>
                                        </p:attrNameLst>
                                      </p:cBhvr>
                                      <p:to>
                                        <p:strVal val="true"/>
                                      </p:to>
                                    </p:set>
                                    <p:animRot by="120000">
                                      <p:cBhvr>
                                        <p:cTn id="59" dur="100" fill="hold">
                                          <p:stCondLst>
                                            <p:cond delay="0"/>
                                          </p:stCondLst>
                                        </p:cTn>
                                        <p:tgtEl>
                                          <p:spTgt spid="5"/>
                                        </p:tgtEl>
                                        <p:attrNameLst>
                                          <p:attrName>r</p:attrName>
                                        </p:attrNameLst>
                                      </p:cBhvr>
                                    </p:animRot>
                                    <p:animRot by="-240000">
                                      <p:cBhvr>
                                        <p:cTn id="60" dur="200" fill="hold">
                                          <p:stCondLst>
                                            <p:cond delay="200"/>
                                          </p:stCondLst>
                                        </p:cTn>
                                        <p:tgtEl>
                                          <p:spTgt spid="5"/>
                                        </p:tgtEl>
                                        <p:attrNameLst>
                                          <p:attrName>r</p:attrName>
                                        </p:attrNameLst>
                                      </p:cBhvr>
                                    </p:animRot>
                                    <p:animRot by="240000">
                                      <p:cBhvr>
                                        <p:cTn id="61" dur="200" fill="hold">
                                          <p:stCondLst>
                                            <p:cond delay="400"/>
                                          </p:stCondLst>
                                        </p:cTn>
                                        <p:tgtEl>
                                          <p:spTgt spid="5"/>
                                        </p:tgtEl>
                                        <p:attrNameLst>
                                          <p:attrName>r</p:attrName>
                                        </p:attrNameLst>
                                      </p:cBhvr>
                                    </p:animRot>
                                    <p:animRot by="-240000">
                                      <p:cBhvr>
                                        <p:cTn id="62" dur="200" fill="hold">
                                          <p:stCondLst>
                                            <p:cond delay="600"/>
                                          </p:stCondLst>
                                        </p:cTn>
                                        <p:tgtEl>
                                          <p:spTgt spid="5"/>
                                        </p:tgtEl>
                                        <p:attrNameLst>
                                          <p:attrName>r</p:attrName>
                                        </p:attrNameLst>
                                      </p:cBhvr>
                                    </p:animRot>
                                    <p:animRot by="120000">
                                      <p:cBhvr>
                                        <p:cTn id="63" dur="200" fill="hold">
                                          <p:stCondLst>
                                            <p:cond delay="800"/>
                                          </p:stCondLst>
                                        </p:cTn>
                                        <p:tgtEl>
                                          <p:spTgt spid="5"/>
                                        </p:tgtEl>
                                        <p:attrNameLst>
                                          <p:attrName>r</p:attrName>
                                        </p:attrNameLst>
                                      </p:cBhvr>
                                    </p:animRot>
                                  </p:childTnLst>
                                </p:cTn>
                              </p:par>
                            </p:childTnLst>
                          </p:cTn>
                        </p:par>
                        <p:par>
                          <p:cTn id="64" fill="hold">
                            <p:stCondLst>
                              <p:cond delay="6000"/>
                            </p:stCondLst>
                            <p:childTnLst>
                              <p:par>
                                <p:cTn id="65" presetID="1" presetClass="mediacall" presetSubtype="0" fill="hold" nodeType="afterEffect">
                                  <p:stCondLst>
                                    <p:cond delay="0"/>
                                  </p:stCondLst>
                                  <p:childTnLst>
                                    <p:cmd type="call" cmd="playFrom(0.0)">
                                      <p:cBhvr>
                                        <p:cTn id="6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67"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4"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школа\Desktop\images.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2" name="Прямоугольник 1"/>
          <p:cNvSpPr/>
          <p:nvPr/>
        </p:nvSpPr>
        <p:spPr>
          <a:xfrm>
            <a:off x="0" y="0"/>
            <a:ext cx="4572000" cy="6124754"/>
          </a:xfrm>
          <a:prstGeom prst="rect">
            <a:avLst/>
          </a:prstGeom>
        </p:spPr>
        <p:txBody>
          <a:bodyPr wrap="square">
            <a:spAutoFit/>
          </a:bodyPr>
          <a:lstStyle/>
          <a:p>
            <a:r>
              <a:rPr lang="ru-RU" sz="2800" dirty="0" smtClean="0">
                <a:ln>
                  <a:solidFill>
                    <a:srgbClr val="FFC000"/>
                  </a:solidFill>
                </a:ln>
                <a:solidFill>
                  <a:srgbClr val="FFFF00"/>
                </a:solidFill>
              </a:rPr>
              <a:t>Торговля наркотиками – один из самых прибыльных бизнесов, существующих в мире. Приобретённый в Афганистане один килограмм героина за 9 тысяч долларов в Москве можно продать за 150 тысяч долларов. по оценке Интерпола 500-800 миллиардов долларов приносит ежегодно криминальным структурам торговля наркотиками.</a:t>
            </a:r>
            <a:endParaRPr lang="ru-RU" sz="2800" dirty="0">
              <a:ln>
                <a:solidFill>
                  <a:srgbClr val="FFC000"/>
                </a:solidFill>
              </a:ln>
              <a:solidFill>
                <a:srgbClr val="FFFF00"/>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SCN0883.JPG"/>
          <p:cNvPicPr>
            <a:picLocks noChangeAspect="1" noChangeArrowheads="1"/>
          </p:cNvPicPr>
          <p:nvPr/>
        </p:nvPicPr>
        <p:blipFill>
          <a:blip r:embed="rId2" cstate="screen"/>
          <a:srcRect/>
          <a:stretch>
            <a:fillRect/>
          </a:stretch>
        </p:blipFill>
        <p:spPr bwMode="auto">
          <a:xfrm>
            <a:off x="0" y="1"/>
            <a:ext cx="9144000" cy="6857999"/>
          </a:xfrm>
          <a:prstGeom prst="rect">
            <a:avLst/>
          </a:prstGeom>
          <a:noFill/>
        </p:spPr>
      </p:pic>
      <p:sp>
        <p:nvSpPr>
          <p:cNvPr id="3" name="Заголовок 2"/>
          <p:cNvSpPr>
            <a:spLocks noGrp="1"/>
          </p:cNvSpPr>
          <p:nvPr>
            <p:ph type="title"/>
          </p:nvPr>
        </p:nvSpPr>
        <p:spPr>
          <a:xfrm>
            <a:off x="3779912" y="2132856"/>
            <a:ext cx="5637312" cy="1930226"/>
          </a:xfrm>
        </p:spPr>
        <p:txBody>
          <a:bodyPr>
            <a:normAutofit fontScale="90000"/>
          </a:bodyPr>
          <a:lstStyle/>
          <a:p>
            <a:r>
              <a:rPr lang="ru-RU" dirty="0" smtClean="0"/>
              <a:t>Ученики начальных классов принимали участие в создание работы</a:t>
            </a:r>
            <a:endParaRPr lang="ru-RU" dirty="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SCN0884.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SCN0885.JPG"/>
          <p:cNvPicPr>
            <a:picLocks noChangeAspect="1" noChangeArrowheads="1"/>
          </p:cNvPicPr>
          <p:nvPr/>
        </p:nvPicPr>
        <p:blipFill>
          <a:blip r:embed="rId2" cstate="screen"/>
          <a:srcRect/>
          <a:stretch>
            <a:fillRect/>
          </a:stretch>
        </p:blipFill>
        <p:spPr bwMode="auto">
          <a:xfrm>
            <a:off x="0" y="0"/>
            <a:ext cx="9144000" cy="6858776"/>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DSCN0886.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DSCN0887.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7171" name="Picture 3" descr="E:\DSCN0888.JPG"/>
          <p:cNvPicPr>
            <a:picLocks noChangeAspect="1" noChangeArrowheads="1"/>
          </p:cNvPicPr>
          <p:nvPr/>
        </p:nvPicPr>
        <p:blipFill>
          <a:blip r:embed="rId3" cstate="screen"/>
          <a:srcRect/>
          <a:stretch>
            <a:fillRect/>
          </a:stretch>
        </p:blipFill>
        <p:spPr bwMode="auto">
          <a:xfrm>
            <a:off x="0" y="0"/>
            <a:ext cx="9144000" cy="6858776"/>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DSCN0889.JPG"/>
          <p:cNvPicPr>
            <a:picLocks noChangeAspect="1" noChangeArrowheads="1"/>
          </p:cNvPicPr>
          <p:nvPr/>
        </p:nvPicPr>
        <p:blipFill>
          <a:blip r:embed="rId2" cstate="screen"/>
          <a:srcRect/>
          <a:stretch>
            <a:fillRect/>
          </a:stretch>
        </p:blipFill>
        <p:spPr bwMode="auto">
          <a:xfrm>
            <a:off x="0" y="0"/>
            <a:ext cx="9144000" cy="6858775"/>
          </a:xfrm>
          <a:prstGeom prst="rect">
            <a:avLst/>
          </a:prstGeom>
          <a:noFill/>
        </p:spPr>
      </p:pic>
      <p:pic>
        <p:nvPicPr>
          <p:cNvPr id="8195" name="Picture 3" descr="E:\DSCN0890.JPG"/>
          <p:cNvPicPr>
            <a:picLocks noChangeAspect="1" noChangeArrowheads="1"/>
          </p:cNvPicPr>
          <p:nvPr/>
        </p:nvPicPr>
        <p:blipFill>
          <a:blip r:embed="rId3" cstate="screen"/>
          <a:srcRect/>
          <a:stretch>
            <a:fillRect/>
          </a:stretch>
        </p:blipFill>
        <p:spPr bwMode="auto">
          <a:xfrm>
            <a:off x="0" y="0"/>
            <a:ext cx="9144000" cy="6858774"/>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Новая папка (2)\1302972216_sport1.jpg"/>
          <p:cNvPicPr>
            <a:picLocks noChangeAspect="1" noChangeArrowheads="1"/>
          </p:cNvPicPr>
          <p:nvPr/>
        </p:nvPicPr>
        <p:blipFill>
          <a:blip r:embed="rId2" cstate="screen"/>
          <a:srcRect/>
          <a:stretch>
            <a:fillRect/>
          </a:stretch>
        </p:blipFill>
        <p:spPr bwMode="auto">
          <a:xfrm>
            <a:off x="0" y="0"/>
            <a:ext cx="9144000" cy="6833169"/>
          </a:xfrm>
          <a:prstGeom prst="rect">
            <a:avLst/>
          </a:prstGeom>
          <a:noFill/>
        </p:spPr>
      </p:pic>
      <p:sp>
        <p:nvSpPr>
          <p:cNvPr id="3" name="Заголовок 2"/>
          <p:cNvSpPr>
            <a:spLocks noGrp="1"/>
          </p:cNvSpPr>
          <p:nvPr>
            <p:ph type="title"/>
          </p:nvPr>
        </p:nvSpPr>
        <p:spPr/>
        <p:txBody>
          <a:bodyPr>
            <a:normAutofit fontScale="90000"/>
          </a:bodyPr>
          <a:lstStyle/>
          <a:p>
            <a:r>
              <a:rPr lang="ru-RU" dirty="0" smtClean="0">
                <a:ln w="6350">
                  <a:solidFill>
                    <a:srgbClr val="FF5050"/>
                  </a:solidFill>
                </a:ln>
                <a:solidFill>
                  <a:srgbClr val="FF0000"/>
                </a:solidFill>
              </a:rPr>
              <a:t>Лучше устать от спорта , чем умереть от наркотиков</a:t>
            </a:r>
            <a:endParaRPr lang="ru-RU" dirty="0">
              <a:ln w="6350">
                <a:solidFill>
                  <a:srgbClr val="FF5050"/>
                </a:solidFill>
              </a:ln>
              <a:solidFill>
                <a:srgbClr val="FF0000"/>
              </a:solidFill>
            </a:endParaRPr>
          </a:p>
        </p:txBody>
      </p:sp>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Новая папка (2)\sport2.jpg"/>
          <p:cNvPicPr>
            <a:picLocks noChangeAspect="1" noChangeArrowheads="1"/>
          </p:cNvPicPr>
          <p:nvPr/>
        </p:nvPicPr>
        <p:blipFill>
          <a:blip r:embed="rId2" cstate="screen"/>
          <a:srcRect/>
          <a:stretch>
            <a:fillRect/>
          </a:stretch>
        </p:blipFill>
        <p:spPr bwMode="auto">
          <a:xfrm>
            <a:off x="0" y="0"/>
            <a:ext cx="9144000" cy="6849215"/>
          </a:xfrm>
          <a:prstGeom prst="rect">
            <a:avLst/>
          </a:prstGeom>
          <a:noFill/>
        </p:spPr>
      </p:pic>
    </p:spTree>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4031873"/>
          </a:xfrm>
          <a:prstGeom prst="rect">
            <a:avLst/>
          </a:prstGeom>
        </p:spPr>
        <p:txBody>
          <a:bodyPr wrap="square">
            <a:spAutoFit/>
          </a:bodyPr>
          <a:lstStyle/>
          <a:p>
            <a:pPr algn="ctr"/>
            <a:r>
              <a:rPr lang="ru-RU" sz="4800" b="1" dirty="0" smtClean="0">
                <a:ln>
                  <a:solidFill>
                    <a:schemeClr val="tx1"/>
                  </a:solidFill>
                </a:ln>
                <a:latin typeface="Segoe Print" pitchFamily="2" charset="0"/>
              </a:rPr>
              <a:t>Использованная литература</a:t>
            </a:r>
            <a:r>
              <a:rPr lang="en-US" sz="4800" b="1" dirty="0" smtClean="0">
                <a:ln>
                  <a:solidFill>
                    <a:schemeClr val="tx1"/>
                  </a:solidFill>
                </a:ln>
                <a:latin typeface="Segoe Print" pitchFamily="2" charset="0"/>
              </a:rPr>
              <a:t>:</a:t>
            </a:r>
            <a:endParaRPr lang="ru-RU" sz="4800" b="1" dirty="0" smtClean="0">
              <a:ln>
                <a:solidFill>
                  <a:schemeClr val="tx1"/>
                </a:solidFill>
              </a:ln>
              <a:latin typeface="Segoe Print" pitchFamily="2" charset="0"/>
            </a:endParaRPr>
          </a:p>
          <a:p>
            <a:pPr algn="ctr"/>
            <a:r>
              <a:rPr lang="ru-RU" sz="1600" dirty="0" smtClean="0"/>
              <a:t>        </a:t>
            </a:r>
          </a:p>
          <a:p>
            <a:pPr algn="ctr"/>
            <a:endParaRPr lang="ru-RU" sz="4800" b="1" dirty="0" smtClean="0">
              <a:ln>
                <a:solidFill>
                  <a:schemeClr val="tx1"/>
                </a:solidFill>
              </a:ln>
              <a:latin typeface="Segoe Print" pitchFamily="2" charset="0"/>
            </a:endParaRPr>
          </a:p>
          <a:p>
            <a:pPr algn="ctr"/>
            <a:endParaRPr lang="ru-RU" sz="4800" b="1" dirty="0" smtClean="0">
              <a:ln>
                <a:solidFill>
                  <a:schemeClr val="tx1"/>
                </a:solidFill>
              </a:ln>
              <a:latin typeface="Segoe Print" pitchFamily="2" charset="0"/>
            </a:endParaRPr>
          </a:p>
          <a:p>
            <a:pPr algn="ctr"/>
            <a:endParaRPr lang="ru-RU" sz="4800" b="1" dirty="0">
              <a:ln>
                <a:solidFill>
                  <a:schemeClr val="tx1"/>
                </a:solidFill>
              </a:ln>
              <a:latin typeface="Segoe Print" pitchFamily="2" charset="0"/>
            </a:endParaRPr>
          </a:p>
        </p:txBody>
      </p:sp>
      <p:sp>
        <p:nvSpPr>
          <p:cNvPr id="8" name="Прямоугольник 7"/>
          <p:cNvSpPr/>
          <p:nvPr/>
        </p:nvSpPr>
        <p:spPr>
          <a:xfrm>
            <a:off x="0" y="2420888"/>
            <a:ext cx="4572000" cy="2585323"/>
          </a:xfrm>
          <a:prstGeom prst="rect">
            <a:avLst/>
          </a:prstGeom>
        </p:spPr>
        <p:txBody>
          <a:bodyPr>
            <a:spAutoFit/>
          </a:bodyPr>
          <a:lstStyle/>
          <a:p>
            <a:r>
              <a:rPr lang="ru-RU" dirty="0" smtClean="0">
                <a:hlinkClick r:id="rId2"/>
              </a:rPr>
              <a:t>2)</a:t>
            </a:r>
            <a:r>
              <a:rPr lang="en-US" dirty="0" smtClean="0">
                <a:hlinkClick r:id="rId2"/>
              </a:rPr>
              <a:t>https://www.google.ru/search?newwindow=1&amp;hl=ru&amp;site=imghp&amp;tbm=isch&amp;source=hp&amp;biw=&amp;bih=&amp;q=%D0%BD%D0%B0%D1%80%D0%BA%D0%BE%D1%82%D0%B8%D0%BA%D0%B8&amp;btnG=%D0%9F%D0%BE%D0%B8%D1%81%D0%BA+%D0%BF%D0%BE+%D0%BA%D0%B0%D1%80%D1%82%D0%B8%D0%BD%D0%BA%D0%B5</a:t>
            </a:r>
            <a:endParaRPr lang="ru-RU" dirty="0"/>
          </a:p>
        </p:txBody>
      </p:sp>
      <p:sp>
        <p:nvSpPr>
          <p:cNvPr id="9" name="Прямоугольник 8"/>
          <p:cNvSpPr/>
          <p:nvPr/>
        </p:nvSpPr>
        <p:spPr>
          <a:xfrm>
            <a:off x="0" y="1700808"/>
            <a:ext cx="4572000" cy="646331"/>
          </a:xfrm>
          <a:prstGeom prst="rect">
            <a:avLst/>
          </a:prstGeom>
        </p:spPr>
        <p:txBody>
          <a:bodyPr>
            <a:spAutoFit/>
          </a:bodyPr>
          <a:lstStyle/>
          <a:p>
            <a:r>
              <a:rPr lang="ru-RU" dirty="0" smtClean="0">
                <a:hlinkClick r:id="rId3"/>
              </a:rPr>
              <a:t>1)</a:t>
            </a:r>
            <a:r>
              <a:rPr lang="en-US" dirty="0" smtClean="0">
                <a:hlinkClick r:id="rId3"/>
              </a:rPr>
              <a:t>http://sigaretastop.ru/vliyanie-narkotikov-na-organizm-cheloveka.html</a:t>
            </a:r>
            <a:endParaRPr lang="ru-RU" dirty="0"/>
          </a:p>
        </p:txBody>
      </p:sp>
      <p:sp>
        <p:nvSpPr>
          <p:cNvPr id="10" name="Прямоугольник 9"/>
          <p:cNvSpPr/>
          <p:nvPr/>
        </p:nvSpPr>
        <p:spPr>
          <a:xfrm>
            <a:off x="0" y="5013176"/>
            <a:ext cx="4572000" cy="646331"/>
          </a:xfrm>
          <a:prstGeom prst="rect">
            <a:avLst/>
          </a:prstGeom>
        </p:spPr>
        <p:txBody>
          <a:bodyPr>
            <a:spAutoFit/>
          </a:bodyPr>
          <a:lstStyle/>
          <a:p>
            <a:r>
              <a:rPr lang="ru-RU" dirty="0" smtClean="0">
                <a:hlinkClick r:id="rId4"/>
              </a:rPr>
              <a:t>3)</a:t>
            </a:r>
            <a:r>
              <a:rPr lang="en-US" dirty="0" smtClean="0">
                <a:hlinkClick r:id="rId4"/>
              </a:rPr>
              <a:t>http://osvobogdenie.ru/articles/narkomaniya/statistika_narkomanii.php</a:t>
            </a:r>
            <a:endParaRPr lang="ru-RU" dirty="0"/>
          </a:p>
        </p:txBody>
      </p:sp>
    </p:spTree>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img0.liveinternet.ru/images/attach/c/8/101/397/101397902_large_28151743.jpg"/>
          <p:cNvPicPr>
            <a:picLocks noChangeAspect="1" noChangeArrowheads="1"/>
          </p:cNvPicPr>
          <p:nvPr/>
        </p:nvPicPr>
        <p:blipFill>
          <a:blip r:embed="rId2" cstate="screen"/>
          <a:srcRect/>
          <a:stretch>
            <a:fillRect/>
          </a:stretch>
        </p:blipFill>
        <p:spPr bwMode="auto">
          <a:xfrm>
            <a:off x="-252536" y="-171400"/>
            <a:ext cx="9623902" cy="7245424"/>
          </a:xfrm>
          <a:prstGeom prst="rect">
            <a:avLst/>
          </a:prstGeom>
          <a:ln>
            <a:noFill/>
          </a:ln>
          <a:effectLst>
            <a:softEdge rad="112500"/>
          </a:effectLst>
        </p:spPr>
      </p:pic>
      <p:sp>
        <p:nvSpPr>
          <p:cNvPr id="3076" name="Text Box 4"/>
          <p:cNvSpPr txBox="1">
            <a:spLocks noChangeArrowheads="1"/>
          </p:cNvSpPr>
          <p:nvPr/>
        </p:nvSpPr>
        <p:spPr bwMode="auto">
          <a:xfrm>
            <a:off x="5292080" y="188640"/>
            <a:ext cx="3851920" cy="2308324"/>
          </a:xfrm>
          <a:prstGeom prst="rect">
            <a:avLst/>
          </a:prstGeom>
          <a:noFill/>
          <a:ln w="9525">
            <a:noFill/>
            <a:miter lim="800000"/>
            <a:headEnd/>
            <a:tailEnd/>
          </a:ln>
        </p:spPr>
        <p:txBody>
          <a:bodyPr wrap="square">
            <a:spAutoFit/>
            <a:scene3d>
              <a:camera prst="perspectiveHeroicExtremeLeftFacing"/>
              <a:lightRig rig="threePt" dir="t"/>
            </a:scene3d>
          </a:bodyPr>
          <a:lstStyle/>
          <a:p>
            <a:pPr algn="ctr" eaLnBrk="1" hangingPunct="1">
              <a:spcBef>
                <a:spcPct val="50000"/>
              </a:spcBef>
            </a:pPr>
            <a:r>
              <a:rPr lang="ru-RU" sz="7200" b="1" i="1" dirty="0">
                <a:ln w="1905">
                  <a:solidFill>
                    <a:srgbClr val="0070C0"/>
                  </a:solidFill>
                </a:ln>
                <a:solidFill>
                  <a:srgbClr val="66FF66"/>
                </a:solidFill>
                <a:effectLst>
                  <a:glow rad="139700">
                    <a:schemeClr val="accent3">
                      <a:satMod val="175000"/>
                      <a:alpha val="40000"/>
                    </a:schemeClr>
                  </a:glow>
                </a:effectLst>
                <a:latin typeface="Segoe Print" pitchFamily="2" charset="0"/>
              </a:rPr>
              <a:t>Мы за жизнь!</a:t>
            </a:r>
          </a:p>
        </p:txBody>
      </p:sp>
      <p:sp>
        <p:nvSpPr>
          <p:cNvPr id="4" name="Rectangle 3"/>
          <p:cNvSpPr txBox="1">
            <a:spLocks noChangeArrowheads="1"/>
          </p:cNvSpPr>
          <p:nvPr/>
        </p:nvSpPr>
        <p:spPr>
          <a:xfrm>
            <a:off x="1115616" y="2060848"/>
            <a:ext cx="4932040" cy="2952328"/>
          </a:xfrm>
          <a:prstGeom prst="rect">
            <a:avLst/>
          </a:prstGeom>
          <a:noFill/>
        </p:spPr>
        <p:txBody>
          <a:bodyPr vert="horz">
            <a:normAutofit fontScale="550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ru-RU" sz="6600" u="none" strike="noStrike" kern="1200" cap="none" spc="0" normalizeH="0" baseline="0" noProof="0" dirty="0" smtClean="0">
                <a:ln w="38100">
                  <a:solidFill>
                    <a:srgbClr val="00B0F0"/>
                  </a:solidFill>
                </a:ln>
                <a:solidFill>
                  <a:srgbClr val="00B0F0"/>
                </a:solidFill>
                <a:effectLst/>
                <a:uLnTx/>
                <a:uFillTx/>
              </a:rPr>
              <a:t>Мы</a:t>
            </a:r>
            <a:r>
              <a:rPr kumimoji="0" lang="ru-RU" sz="6600" u="none" strike="noStrike" kern="1200" cap="none" spc="0" normalizeH="0" noProof="0" dirty="0" smtClean="0">
                <a:ln w="38100">
                  <a:solidFill>
                    <a:srgbClr val="00B0F0"/>
                  </a:solidFill>
                </a:ln>
                <a:solidFill>
                  <a:srgbClr val="00B0F0"/>
                </a:solidFill>
                <a:effectLst/>
                <a:uLnTx/>
                <a:uFillTx/>
              </a:rPr>
              <a:t> выбрали эту тему , так как в России за последние годы увеличилось количество наркоманов среди подростков</a:t>
            </a:r>
            <a:endParaRPr kumimoji="0" lang="ru-RU" sz="6600" u="none" strike="noStrike" kern="1200" cap="none" spc="0" normalizeH="0" baseline="0" noProof="0" dirty="0" smtClean="0">
              <a:ln w="38100">
                <a:solidFill>
                  <a:srgbClr val="00B0F0"/>
                </a:solidFill>
              </a:ln>
              <a:solidFill>
                <a:srgbClr val="00B0F0"/>
              </a:solidFill>
              <a:effectLst/>
              <a:uLnTx/>
              <a:uFillTx/>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6"/>
                                        </p:tgtEl>
                                        <p:attrNameLst>
                                          <p:attrName>style.visibility</p:attrName>
                                        </p:attrNameLst>
                                      </p:cBhvr>
                                      <p:to>
                                        <p:strVal val="visible"/>
                                      </p:to>
                                    </p:set>
                                    <p:anim calcmode="discrete" valueType="clr">
                                      <p:cBhvr override="childStyle">
                                        <p:cTn id="7" dur="500"/>
                                        <p:tgtEl>
                                          <p:spTgt spid="307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076"/>
                                        </p:tgtEl>
                                        <p:attrNameLst>
                                          <p:attrName>fillcolor</p:attrName>
                                        </p:attrNameLst>
                                      </p:cBhvr>
                                      <p:tavLst>
                                        <p:tav tm="0">
                                          <p:val>
                                            <p:clrVal>
                                              <a:schemeClr val="accent2"/>
                                            </p:clrVal>
                                          </p:val>
                                        </p:tav>
                                        <p:tav tm="50000">
                                          <p:val>
                                            <p:clrVal>
                                              <a:schemeClr val="hlink"/>
                                            </p:clrVal>
                                          </p:val>
                                        </p:tav>
                                      </p:tavLst>
                                    </p:anim>
                                    <p:set>
                                      <p:cBhvr>
                                        <p:cTn id="9" dur="500"/>
                                        <p:tgtEl>
                                          <p:spTgt spid="3076"/>
                                        </p:tgtEl>
                                        <p:attrNameLst>
                                          <p:attrName>fill.type</p:attrName>
                                        </p:attrNameLst>
                                      </p:cBhvr>
                                      <p:to>
                                        <p:strVal val="solid"/>
                                      </p:to>
                                    </p:set>
                                  </p:childTnLst>
                                </p:cTn>
                              </p:par>
                            </p:childTnLst>
                          </p:cTn>
                        </p:par>
                        <p:par>
                          <p:cTn id="10" fill="hold">
                            <p:stCondLst>
                              <p:cond delay="275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1412875"/>
            <a:ext cx="5292725" cy="5445125"/>
          </a:xfrm>
          <a:prstGeom prst="rect">
            <a:avLst/>
          </a:prstGeom>
        </p:spPr>
        <p:txBody>
          <a:bodyPr vert="horz">
            <a:normAutofit lnSpcReduction="10000"/>
          </a:bodyPr>
          <a:lstStyle/>
          <a:p>
            <a:pPr marL="578358" lvl="0" indent="-514350">
              <a:spcBef>
                <a:spcPct val="20000"/>
              </a:spcBef>
              <a:buClr>
                <a:srgbClr val="FF0000"/>
              </a:buClr>
              <a:buSzPct val="65000"/>
              <a:defRPr/>
            </a:pPr>
            <a:r>
              <a:rPr kumimoji="0" lang="ru-RU" sz="2800" b="0" i="0" u="none" strike="noStrike" kern="1200" cap="none" spc="0" normalizeH="0" baseline="0" noProof="0" dirty="0" smtClean="0">
                <a:ln>
                  <a:noFill/>
                </a:ln>
                <a:solidFill>
                  <a:srgbClr val="FF6600"/>
                </a:solidFill>
                <a:effectLst/>
                <a:uLnTx/>
                <a:uFillTx/>
                <a:latin typeface="Segoe Print" pitchFamily="2" charset="0"/>
                <a:ea typeface="Segoe UI Symbol" pitchFamily="34" charset="0"/>
              </a:rPr>
              <a:t>      </a:t>
            </a:r>
            <a:r>
              <a:rPr lang="ru-RU" sz="2800" b="1" i="1" dirty="0" smtClean="0">
                <a:solidFill>
                  <a:srgbClr val="FF6600"/>
                </a:solidFill>
                <a:effectLst>
                  <a:outerShdw blurRad="38100" dist="38100" dir="2700000" algn="tl">
                    <a:srgbClr val="000000"/>
                  </a:outerShdw>
                </a:effectLst>
                <a:latin typeface="Segoe Print" pitchFamily="2" charset="0"/>
                <a:ea typeface="Segoe UI Symbol" pitchFamily="34" charset="0"/>
              </a:rPr>
              <a:t>1)Естественное любопытство</a:t>
            </a: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желание «просто попробовать».</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2)Страх прослыть  «белой  вороной».</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3)Неумение  сказать «нет»</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4)Желание сделать свою жизнь</a:t>
            </a:r>
            <a:r>
              <a:rPr kumimoji="0" lang="ru-RU" sz="2800" b="1" i="1" u="none" strike="noStrike" kern="1200" cap="none" spc="0" normalizeH="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a:t>
            </a: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«интересной и наполненной»</a:t>
            </a:r>
          </a:p>
        </p:txBody>
      </p:sp>
      <p:pic>
        <p:nvPicPr>
          <p:cNvPr id="6" name="Picture 5" descr="http://im1-tub-ru.yandex.net/i?id=366911152-05-72&amp;n=21"/>
          <p:cNvPicPr>
            <a:picLocks noChangeAspect="1" noChangeArrowheads="1"/>
          </p:cNvPicPr>
          <p:nvPr/>
        </p:nvPicPr>
        <p:blipFill>
          <a:blip r:embed="rId2" cstate="screen"/>
          <a:srcRect/>
          <a:stretch>
            <a:fillRect/>
          </a:stretch>
        </p:blipFill>
        <p:spPr bwMode="auto">
          <a:xfrm>
            <a:off x="5580063" y="4076700"/>
            <a:ext cx="3168650" cy="2376488"/>
          </a:xfrm>
          <a:prstGeom prst="round2Diag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7" descr="http://im6-tub-ru.yandex.net/i?id=102196746-07-72&amp;n=21"/>
          <p:cNvPicPr>
            <a:picLocks noChangeAspect="1" noChangeArrowheads="1"/>
          </p:cNvPicPr>
          <p:nvPr/>
        </p:nvPicPr>
        <p:blipFill>
          <a:blip r:embed="rId3" cstate="screen"/>
          <a:srcRect/>
          <a:stretch>
            <a:fillRect/>
          </a:stretch>
        </p:blipFill>
        <p:spPr bwMode="auto">
          <a:xfrm>
            <a:off x="5580112" y="1196752"/>
            <a:ext cx="3168650" cy="2376041"/>
          </a:xfrm>
          <a:prstGeom prst="round2DiagRect">
            <a:avLst/>
          </a:prstGeom>
          <a:noFill/>
          <a:ln w="57150">
            <a:noFill/>
            <a:prstDash val="sysDash"/>
            <a:miter lim="800000"/>
            <a:headEnd/>
            <a:tailEnd/>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pic>
      <p:sp>
        <p:nvSpPr>
          <p:cNvPr id="8" name="Rectangle 2"/>
          <p:cNvSpPr txBox="1">
            <a:spLocks noChangeArrowheads="1"/>
          </p:cNvSpPr>
          <p:nvPr/>
        </p:nvSpPr>
        <p:spPr>
          <a:xfrm>
            <a:off x="1979712" y="188640"/>
            <a:ext cx="3960440" cy="792088"/>
          </a:xfrm>
          <a:prstGeom prst="rect">
            <a:avLst/>
          </a:prstGeom>
        </p:spPr>
        <p:txBody>
          <a:bodyPr vert="horz">
            <a:noAutofit/>
            <a:scene3d>
              <a:camera prst="orthographicFront"/>
              <a:lightRig rig="threePt" dir="t"/>
            </a:scene3d>
            <a:sp3d extrusionH="57150">
              <a:bevelT w="38100" h="38100" prst="angle"/>
            </a:sp3d>
          </a:bodyPr>
          <a:lstStyle/>
          <a:p>
            <a:pPr marL="578358" lvl="0" indent="-514350">
              <a:spcBef>
                <a:spcPct val="20000"/>
              </a:spcBef>
              <a:buClr>
                <a:srgbClr val="FF0000"/>
              </a:buClr>
              <a:buSzPct val="65000"/>
              <a:defRPr/>
            </a:pPr>
            <a:r>
              <a:rPr kumimoji="0" lang="ru-RU" sz="5400" b="0" i="0" u="none" strike="noStrike" kern="1200" cap="none" spc="0" normalizeH="0" baseline="0" noProof="0" dirty="0" smtClean="0">
                <a:ln w="19050">
                  <a:solidFill>
                    <a:srgbClr val="66FF66"/>
                  </a:solidFill>
                </a:ln>
                <a:solidFill>
                  <a:srgbClr val="009900"/>
                </a:solidFill>
                <a:effectLst>
                  <a:glow rad="101600">
                    <a:schemeClr val="accent3">
                      <a:satMod val="175000"/>
                      <a:alpha val="40000"/>
                    </a:schemeClr>
                  </a:glow>
                  <a:reflection blurRad="6350" stA="60000" endA="900" endPos="58000" dir="5400000" sy="-100000" algn="bl" rotWithShape="0"/>
                </a:effectLst>
                <a:uLnTx/>
                <a:uFillTx/>
                <a:latin typeface="Segoe Print" pitchFamily="2" charset="0"/>
                <a:ea typeface="Segoe UI Symbol" pitchFamily="34" charset="0"/>
              </a:rPr>
              <a:t>  Причины</a:t>
            </a:r>
            <a:endParaRPr kumimoji="0" lang="ru-RU" sz="5400" b="1" i="1" u="none" strike="noStrike" kern="1200" cap="none" spc="0" normalizeH="0" baseline="0" noProof="0" dirty="0" smtClean="0">
              <a:ln w="19050">
                <a:solidFill>
                  <a:srgbClr val="66FF66"/>
                </a:solidFill>
              </a:ln>
              <a:solidFill>
                <a:srgbClr val="009900"/>
              </a:solidFill>
              <a:effectLst>
                <a:glow rad="101600">
                  <a:schemeClr val="accent3">
                    <a:satMod val="175000"/>
                    <a:alpha val="40000"/>
                  </a:schemeClr>
                </a:glow>
                <a:reflection blurRad="6350" stA="60000" endA="900" endPos="58000" dir="5400000" sy="-100000" algn="bl" rotWithShape="0"/>
              </a:effectLst>
              <a:uLnTx/>
              <a:uFillTx/>
              <a:latin typeface="Segoe Print" pitchFamily="2" charset="0"/>
              <a:ea typeface="Segoe UI Symbol" pitchFamily="34"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style.rotation</p:attrName>
                                        </p:attrNameLst>
                                      </p:cBhvr>
                                      <p:tavLst>
                                        <p:tav tm="0">
                                          <p:val>
                                            <p:fltVal val="720"/>
                                          </p:val>
                                        </p:tav>
                                        <p:tav tm="100000">
                                          <p:val>
                                            <p:fltVal val="0"/>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ppt_w</p:attrName>
                                        </p:attrNameLst>
                                      </p:cBhvr>
                                      <p:tavLst>
                                        <p:tav tm="0">
                                          <p:val>
                                            <p:fltVal val="0"/>
                                          </p:val>
                                        </p:tav>
                                        <p:tav tm="100000">
                                          <p:val>
                                            <p:strVal val="#ppt_w"/>
                                          </p:val>
                                        </p:tav>
                                      </p:tavLst>
                                    </p:anim>
                                  </p:childTnLst>
                                </p:cTn>
                              </p:par>
                            </p:childTnLst>
                          </p:cTn>
                        </p:par>
                        <p:par>
                          <p:cTn id="24" fill="hold">
                            <p:stCondLst>
                              <p:cond delay="3500"/>
                            </p:stCondLst>
                            <p:childTnLst>
                              <p:par>
                                <p:cTn id="25" presetID="8" presetClass="emph" presetSubtype="0" fill="hold" nodeType="afterEffect">
                                  <p:stCondLst>
                                    <p:cond delay="0"/>
                                  </p:stCondLst>
                                  <p:childTnLst>
                                    <p:animRot by="21600000">
                                      <p:cBhvr>
                                        <p:cTn id="26" dur="2000" fill="hold"/>
                                        <p:tgtEl>
                                          <p:spTgt spid="7"/>
                                        </p:tgtEl>
                                        <p:attrNameLst>
                                          <p:attrName>r</p:attrName>
                                        </p:attrNameLst>
                                      </p:cBhvr>
                                    </p:animRot>
                                  </p:childTnLst>
                                </p:cTn>
                              </p:par>
                            </p:childTnLst>
                          </p:cTn>
                        </p:par>
                        <p:par>
                          <p:cTn id="27" fill="hold">
                            <p:stCondLst>
                              <p:cond delay="5500"/>
                            </p:stCondLst>
                            <p:childTnLst>
                              <p:par>
                                <p:cTn id="28" presetID="3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style.rotation</p:attrName>
                                        </p:attrNameLst>
                                      </p:cBhvr>
                                      <p:tavLst>
                                        <p:tav tm="0">
                                          <p:val>
                                            <p:fltVal val="720"/>
                                          </p:val>
                                        </p:tav>
                                        <p:tav tm="100000">
                                          <p:val>
                                            <p:fltVal val="0"/>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ppt_w</p:attrName>
                                        </p:attrNameLst>
                                      </p:cBhvr>
                                      <p:tavLst>
                                        <p:tav tm="0">
                                          <p:val>
                                            <p:fltVal val="0"/>
                                          </p:val>
                                        </p:tav>
                                        <p:tav tm="100000">
                                          <p:val>
                                            <p:strVal val="#ppt_w"/>
                                          </p:val>
                                        </p:tav>
                                      </p:tavLst>
                                    </p:anim>
                                  </p:childTnLst>
                                </p:cTn>
                              </p:par>
                            </p:childTnLst>
                          </p:cTn>
                        </p:par>
                        <p:par>
                          <p:cTn id="34" fill="hold">
                            <p:stCondLst>
                              <p:cond delay="7500"/>
                            </p:stCondLst>
                            <p:childTnLst>
                              <p:par>
                                <p:cTn id="35" presetID="8" presetClass="emph" presetSubtype="0" fill="hold" nodeType="after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15" descr="http://images.elephantjournal.com/wp-content/uploads/2013/04/heartbrokentears_are_the_baptism_of_soul.jpg"/>
          <p:cNvPicPr>
            <a:picLocks noChangeAspect="1" noChangeArrowheads="1"/>
          </p:cNvPicPr>
          <p:nvPr/>
        </p:nvPicPr>
        <p:blipFill>
          <a:blip r:embed="rId2" cstate="screen"/>
          <a:srcRect/>
          <a:stretch>
            <a:fillRect/>
          </a:stretch>
        </p:blipFill>
        <p:spPr bwMode="auto">
          <a:xfrm>
            <a:off x="0" y="0"/>
            <a:ext cx="9139944" cy="6858000"/>
          </a:xfrm>
          <a:prstGeom prst="rect">
            <a:avLst/>
          </a:prstGeom>
          <a:noFill/>
          <a:ln w="9525">
            <a:noFill/>
            <a:miter lim="800000"/>
            <a:headEnd/>
            <a:tailEnd/>
          </a:ln>
        </p:spPr>
      </p:pic>
      <p:sp>
        <p:nvSpPr>
          <p:cNvPr id="7" name="Текст 6"/>
          <p:cNvSpPr>
            <a:spLocks noGrp="1"/>
          </p:cNvSpPr>
          <p:nvPr>
            <p:ph type="body" sz="half" idx="1"/>
          </p:nvPr>
        </p:nvSpPr>
        <p:spPr>
          <a:xfrm>
            <a:off x="0" y="0"/>
            <a:ext cx="9144000" cy="2204864"/>
          </a:xfrm>
        </p:spPr>
        <p:txBody>
          <a:bodyPr>
            <a:noAutofit/>
          </a:bodyPr>
          <a:lstStyle/>
          <a:p>
            <a:pPr marL="448056" indent="-384048" algn="ctr" fontAlgn="auto">
              <a:spcAft>
                <a:spcPts val="0"/>
              </a:spcAft>
              <a:buFont typeface="Wingdings 2"/>
              <a:buNone/>
              <a:defRPr/>
            </a:pP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Человек, попробовавший этот  </a:t>
            </a:r>
            <a:r>
              <a:rPr lang="ru-RU"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onotype Corsiva" pitchFamily="66" charset="0"/>
                <a:ea typeface="Batang" pitchFamily="18" charset="-127"/>
              </a:rPr>
              <a:t>яд </a:t>
            </a: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a:t>
            </a:r>
            <a:r>
              <a:rPr lang="ru-RU" sz="36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 </a:t>
            </a: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навсегда теряет возможность быть счастливым.</a:t>
            </a:r>
            <a:r>
              <a:rPr lang="ru-RU" sz="4000" b="1" dirty="0" smtClean="0">
                <a:ln>
                  <a:solidFill>
                    <a:srgbClr val="FFFF00"/>
                  </a:solidFill>
                </a:ln>
                <a:solidFill>
                  <a:srgbClr val="FF0000"/>
                </a:solidFill>
                <a:effectLst>
                  <a:outerShdw blurRad="38100" dist="38100" dir="2700000" algn="tl">
                    <a:srgbClr val="000000">
                      <a:alpha val="43137"/>
                    </a:srgbClr>
                  </a:outerShdw>
                </a:effectLst>
                <a:latin typeface="Monotype Corsiva" pitchFamily="66" charset="0"/>
                <a:ea typeface="Batang" pitchFamily="18" charset="-127"/>
              </a:rPr>
              <a:t> </a:t>
            </a:r>
            <a:endParaRPr lang="ru-RU" sz="4000" b="1" dirty="0">
              <a:ln>
                <a:solidFill>
                  <a:srgbClr val="FFFF00"/>
                </a:solidFill>
              </a:ln>
              <a:solidFill>
                <a:srgbClr val="FF0000"/>
              </a:solidFill>
              <a:effectLst>
                <a:outerShdw blurRad="38100" dist="38100" dir="2700000" algn="tl">
                  <a:srgbClr val="000000">
                    <a:alpha val="43137"/>
                  </a:srgbClr>
                </a:outerShdw>
              </a:effectLst>
              <a:latin typeface="Monotype Corsiva" pitchFamily="66" charset="0"/>
              <a:ea typeface="Batang" pitchFamily="18" charset="-127"/>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screen">
            <a:duotone>
              <a:prstClr val="black"/>
              <a:schemeClr val="accent2">
                <a:tint val="45000"/>
                <a:satMod val="400000"/>
              </a:schemeClr>
            </a:duotone>
          </a:blip>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0" y="1"/>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Пагубное воздействие</a:t>
            </a:r>
          </a:p>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наркотиков на организм </a:t>
            </a:r>
          </a:p>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человека</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школа\Downloads\images.jpg"/>
          <p:cNvPicPr>
            <a:picLocks noChangeAspect="1" noChangeArrowheads="1"/>
          </p:cNvPicPr>
          <p:nvPr/>
        </p:nvPicPr>
        <p:blipFill>
          <a:blip r:embed="rId3" cstate="screen"/>
          <a:srcRect/>
          <a:stretch>
            <a:fillRect/>
          </a:stretch>
        </p:blipFill>
        <p:spPr bwMode="auto">
          <a:xfrm>
            <a:off x="395536" y="2708920"/>
            <a:ext cx="4679504" cy="38610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2" descr="C:\Users\школа\Desktop\Как-работают-наркотики.jpg"/>
          <p:cNvPicPr>
            <a:picLocks noChangeAspect="1" noChangeArrowheads="1"/>
          </p:cNvPicPr>
          <p:nvPr/>
        </p:nvPicPr>
        <p:blipFill>
          <a:blip r:embed="rId4" cstate="screen"/>
          <a:srcRect/>
          <a:stretch>
            <a:fillRect/>
          </a:stretch>
        </p:blipFill>
        <p:spPr bwMode="auto">
          <a:xfrm>
            <a:off x="3635896" y="2636912"/>
            <a:ext cx="4956043" cy="37170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HeroicExtremeLeftFacing"/>
            <a:lightRig rig="twoPt" dir="t">
              <a:rot lat="0" lon="0" rev="7800000"/>
            </a:lightRig>
          </a:scene3d>
          <a:sp3d contourW="6350">
            <a:bevelT w="50800" h="16510"/>
            <a:contourClr>
              <a:srgbClr val="C0C0C0"/>
            </a:contourClr>
          </a:sp3d>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3"/>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p:stCondLst>
                              <p:cond delay="1000"/>
                            </p:stCondLst>
                            <p:childTnLst>
                              <p:par>
                                <p:cTn id="21" presetID="32" presetClass="emph" presetSubtype="0" fill="hold" nodeType="afterEffect">
                                  <p:stCondLst>
                                    <p:cond delay="0"/>
                                  </p:stCondLst>
                                  <p:childTnLst>
                                    <p:animClr clrSpc="rgb">
                                      <p:cBhvr override="childStyle">
                                        <p:cTn id="22" dur="200" fill="hold"/>
                                        <p:tgtEl>
                                          <p:spTgt spid="2"/>
                                        </p:tgtEl>
                                        <p:attrNameLst>
                                          <p:attrName>style.color</p:attrName>
                                        </p:attrNameLst>
                                      </p:cBhvr>
                                      <p:to>
                                        <a:schemeClr val="accent2"/>
                                      </p:to>
                                    </p:animClr>
                                    <p:animClr clrSpc="rgb">
                                      <p:cBhvr>
                                        <p:cTn id="23" dur="200" fill="hold"/>
                                        <p:tgtEl>
                                          <p:spTgt spid="2"/>
                                        </p:tgtEl>
                                        <p:attrNameLst>
                                          <p:attrName>fillcolor</p:attrName>
                                        </p:attrNameLst>
                                      </p:cBhvr>
                                      <p:to>
                                        <a:schemeClr val="accent2"/>
                                      </p:to>
                                    </p:animClr>
                                    <p:set>
                                      <p:cBhvr>
                                        <p:cTn id="24" dur="200" fill="hold"/>
                                        <p:tgtEl>
                                          <p:spTgt spid="2"/>
                                        </p:tgtEl>
                                        <p:attrNameLst>
                                          <p:attrName>fill.type</p:attrName>
                                        </p:attrNameLst>
                                      </p:cBhvr>
                                      <p:to>
                                        <p:strVal val="solid"/>
                                      </p:to>
                                    </p:set>
                                    <p:set>
                                      <p:cBhvr>
                                        <p:cTn id="25" dur="200" fill="hold"/>
                                        <p:tgtEl>
                                          <p:spTgt spid="2"/>
                                        </p:tgtEl>
                                        <p:attrNameLst>
                                          <p:attrName>fill.on</p:attrName>
                                        </p:attrNameLst>
                                      </p:cBhvr>
                                      <p:to>
                                        <p:strVal val="true"/>
                                      </p:to>
                                    </p:set>
                                    <p:animRot by="120000">
                                      <p:cBhvr>
                                        <p:cTn id="26" dur="200" fill="hold">
                                          <p:stCondLst>
                                            <p:cond delay="0"/>
                                          </p:stCondLst>
                                        </p:cTn>
                                        <p:tgtEl>
                                          <p:spTgt spid="2"/>
                                        </p:tgtEl>
                                        <p:attrNameLst>
                                          <p:attrName>r</p:attrName>
                                        </p:attrNameLst>
                                      </p:cBhvr>
                                    </p:animRot>
                                    <p:animRot by="-240000">
                                      <p:cBhvr>
                                        <p:cTn id="27" dur="400" fill="hold">
                                          <p:stCondLst>
                                            <p:cond delay="400"/>
                                          </p:stCondLst>
                                        </p:cTn>
                                        <p:tgtEl>
                                          <p:spTgt spid="2"/>
                                        </p:tgtEl>
                                        <p:attrNameLst>
                                          <p:attrName>r</p:attrName>
                                        </p:attrNameLst>
                                      </p:cBhvr>
                                    </p:animRot>
                                    <p:animRot by="240000">
                                      <p:cBhvr>
                                        <p:cTn id="28" dur="400" fill="hold">
                                          <p:stCondLst>
                                            <p:cond delay="800"/>
                                          </p:stCondLst>
                                        </p:cTn>
                                        <p:tgtEl>
                                          <p:spTgt spid="2"/>
                                        </p:tgtEl>
                                        <p:attrNameLst>
                                          <p:attrName>r</p:attrName>
                                        </p:attrNameLst>
                                      </p:cBhvr>
                                    </p:animRot>
                                    <p:animRot by="-240000">
                                      <p:cBhvr>
                                        <p:cTn id="29" dur="400" fill="hold">
                                          <p:stCondLst>
                                            <p:cond delay="1200"/>
                                          </p:stCondLst>
                                        </p:cTn>
                                        <p:tgtEl>
                                          <p:spTgt spid="2"/>
                                        </p:tgtEl>
                                        <p:attrNameLst>
                                          <p:attrName>r</p:attrName>
                                        </p:attrNameLst>
                                      </p:cBhvr>
                                    </p:animRot>
                                    <p:animRot by="120000">
                                      <p:cBhvr>
                                        <p:cTn id="30"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ocaine.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44036" name="Picture 4" descr="http://ic.pics.livejournal.com/polit_kherson/16369867/26204/26204_900.jpg"/>
          <p:cNvPicPr>
            <a:picLocks noChangeAspect="1" noChangeArrowheads="1"/>
          </p:cNvPicPr>
          <p:nvPr/>
        </p:nvPicPr>
        <p:blipFill>
          <a:blip r:embed="rId3" cstate="screen"/>
          <a:srcRect/>
          <a:stretch>
            <a:fillRect/>
          </a:stretch>
        </p:blipFill>
        <p:spPr bwMode="auto">
          <a:xfrm>
            <a:off x="2051720" y="980728"/>
            <a:ext cx="4996983"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0" y="4509120"/>
            <a:ext cx="9144000" cy="1938992"/>
          </a:xfrm>
          <a:prstGeom prst="rect">
            <a:avLst/>
          </a:prstGeom>
        </p:spPr>
        <p:txBody>
          <a:bodyPr wrap="square">
            <a:spAutoFit/>
          </a:bodyPr>
          <a:lstStyle/>
          <a:p>
            <a:pPr algn="ctr"/>
            <a:r>
              <a:rPr lang="ru-RU" sz="2400" dirty="0" smtClean="0">
                <a:ln>
                  <a:solidFill>
                    <a:srgbClr val="99FF33"/>
                  </a:solidFill>
                </a:ln>
                <a:solidFill>
                  <a:srgbClr val="FFFF00"/>
                </a:solidFill>
              </a:rPr>
              <a:t>Опиаты (морфин, героин) угнетают дыхательный и кашлевой центр головного мозга. В результате, из-за нарушения кашлевого рефлекса, резко повышается риск легочных инфекций, в первую очередь пневмонии. Нарушение акта дыхания приводит к хронической гипоксии (кислородному голоданию) всех органов.</a:t>
            </a:r>
            <a:r>
              <a:rPr lang="ru-RU" sz="2400" dirty="0" smtClean="0">
                <a:ln>
                  <a:solidFill>
                    <a:srgbClr val="99FF33"/>
                  </a:solidFill>
                </a:ln>
                <a:solidFill>
                  <a:srgbClr val="FFC000"/>
                </a:solidFill>
              </a:rPr>
              <a:t> </a:t>
            </a:r>
            <a:endParaRPr lang="ru-RU" sz="2400" dirty="0">
              <a:ln>
                <a:solidFill>
                  <a:srgbClr val="99FF33"/>
                </a:solidFill>
              </a:ln>
              <a:solidFill>
                <a:srgbClr val="FFC000"/>
              </a:solidFill>
            </a:endParaRPr>
          </a:p>
        </p:txBody>
      </p:sp>
      <p:sp>
        <p:nvSpPr>
          <p:cNvPr id="6" name="Прямоугольник 5"/>
          <p:cNvSpPr/>
          <p:nvPr/>
        </p:nvSpPr>
        <p:spPr>
          <a:xfrm>
            <a:off x="0" y="260648"/>
            <a:ext cx="9467528" cy="707886"/>
          </a:xfrm>
          <a:prstGeom prst="rect">
            <a:avLst/>
          </a:prstGeom>
        </p:spPr>
        <p:txBody>
          <a:bodyPr wrap="square">
            <a:spAutoFit/>
          </a:bodyPr>
          <a:lstStyle/>
          <a:p>
            <a:pPr algn="ctr"/>
            <a:r>
              <a:rPr lang="ru-RU" sz="4000" dirty="0" smtClean="0">
                <a:ln>
                  <a:solidFill>
                    <a:schemeClr val="tx1"/>
                  </a:solidFill>
                </a:ln>
                <a:latin typeface="Segoe Print" pitchFamily="2" charset="0"/>
              </a:rPr>
              <a:t>Влияние наркотиков на лёгкие</a:t>
            </a:r>
            <a:endParaRPr lang="ru-RU" sz="4000" dirty="0">
              <a:ln>
                <a:solidFill>
                  <a:schemeClr val="tx1"/>
                </a:solidFill>
              </a:ln>
              <a:latin typeface="Segoe Print" pitchFamily="2"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rugs.jpg"/>
          <p:cNvPicPr>
            <a:picLocks noChangeAspect="1" noChangeArrowheads="1"/>
          </p:cNvPicPr>
          <p:nvPr/>
        </p:nvPicPr>
        <p:blipFill>
          <a:blip r:embed="rId2" cstate="screen"/>
          <a:srcRect/>
          <a:stretch>
            <a:fillRect/>
          </a:stretch>
        </p:blipFill>
        <p:spPr bwMode="auto">
          <a:xfrm>
            <a:off x="0" y="-1"/>
            <a:ext cx="9144000" cy="6858001"/>
          </a:xfrm>
          <a:prstGeom prst="rect">
            <a:avLst/>
          </a:prstGeom>
          <a:noFill/>
        </p:spPr>
      </p:pic>
      <p:sp>
        <p:nvSpPr>
          <p:cNvPr id="2" name="Прямоугольник 1"/>
          <p:cNvSpPr/>
          <p:nvPr/>
        </p:nvSpPr>
        <p:spPr>
          <a:xfrm>
            <a:off x="0" y="188640"/>
            <a:ext cx="7308304" cy="1569660"/>
          </a:xfrm>
          <a:prstGeom prst="rect">
            <a:avLst/>
          </a:prstGeom>
        </p:spPr>
        <p:txBody>
          <a:bodyPr wrap="square">
            <a:spAutoFit/>
          </a:bodyPr>
          <a:lstStyle/>
          <a:p>
            <a:pPr algn="ctr"/>
            <a:r>
              <a:rPr lang="ru-RU" sz="4800" b="1" dirty="0" smtClean="0">
                <a:ln>
                  <a:solidFill>
                    <a:schemeClr val="tx1"/>
                  </a:solidFill>
                </a:ln>
                <a:latin typeface="Segoe Print" pitchFamily="2" charset="0"/>
              </a:rPr>
              <a:t>Влияние наркотиков на сердце</a:t>
            </a:r>
            <a:endParaRPr lang="ru-RU" sz="4800" b="1" dirty="0">
              <a:ln>
                <a:solidFill>
                  <a:schemeClr val="tx1"/>
                </a:solidFill>
              </a:ln>
              <a:latin typeface="Segoe Print" pitchFamily="2" charset="0"/>
            </a:endParaRPr>
          </a:p>
        </p:txBody>
      </p:sp>
      <p:sp>
        <p:nvSpPr>
          <p:cNvPr id="2052" name="AutoShape 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2" name="AutoShape 1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8" name="AutoShape 20"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0" name="AutoShape 22"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2" name="AutoShape 2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4" name="AutoShape 2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6" name="AutoShape 2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8" name="AutoShape 30" descr="гиф анимация,гифки - ПРИКОЛЬНЫЕ gif анимашки,сердц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79" name="Picture 31" descr="C:\Users\школа\Downloads\гифки-сердце-358871.jpeg"/>
          <p:cNvPicPr>
            <a:picLocks noChangeAspect="1" noChangeArrowheads="1"/>
          </p:cNvPicPr>
          <p:nvPr/>
        </p:nvPicPr>
        <p:blipFill>
          <a:blip r:embed="rId3" cstate="screen"/>
          <a:srcRect/>
          <a:stretch>
            <a:fillRect/>
          </a:stretch>
        </p:blipFill>
        <p:spPr bwMode="auto">
          <a:xfrm>
            <a:off x="6660232" y="1412776"/>
            <a:ext cx="2278282" cy="3096344"/>
          </a:xfrm>
          <a:prstGeom prst="rect">
            <a:avLst/>
          </a:prstGeom>
          <a:ln>
            <a:noFill/>
          </a:ln>
          <a:effectLst>
            <a:softEdge rad="112500"/>
          </a:effectLst>
        </p:spPr>
      </p:pic>
      <p:pic>
        <p:nvPicPr>
          <p:cNvPr id="2080" name="Picture 32" descr="C:\Users\школа\Downloads\гифки-сердце-590758.gif"/>
          <p:cNvPicPr>
            <a:picLocks noChangeAspect="1" noChangeArrowheads="1" noCrop="1"/>
          </p:cNvPicPr>
          <p:nvPr/>
        </p:nvPicPr>
        <p:blipFill>
          <a:blip r:embed="rId4" cstate="screen"/>
          <a:srcRect/>
          <a:stretch>
            <a:fillRect/>
          </a:stretch>
        </p:blipFill>
        <p:spPr bwMode="auto">
          <a:xfrm>
            <a:off x="0" y="3659998"/>
            <a:ext cx="2291672" cy="3198002"/>
          </a:xfrm>
          <a:prstGeom prst="rect">
            <a:avLst/>
          </a:prstGeom>
          <a:ln>
            <a:noFill/>
          </a:ln>
          <a:effectLst>
            <a:softEdge rad="112500"/>
          </a:effectLst>
        </p:spPr>
      </p:pic>
      <p:sp>
        <p:nvSpPr>
          <p:cNvPr id="19" name="Прямоугольник 18"/>
          <p:cNvSpPr/>
          <p:nvPr/>
        </p:nvSpPr>
        <p:spPr>
          <a:xfrm>
            <a:off x="179512" y="1700808"/>
            <a:ext cx="6552728" cy="1569660"/>
          </a:xfrm>
          <a:prstGeom prst="rect">
            <a:avLst/>
          </a:prstGeom>
        </p:spPr>
        <p:txBody>
          <a:bodyPr wrap="square">
            <a:spAutoFit/>
          </a:bodyPr>
          <a:lstStyle/>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При приеме опиатов возникает угнетение центров регуляции деятельности сердца и сосудов. В результате снижается кровяное давление, </a:t>
            </a:r>
            <a:r>
              <a:rPr lang="ru-RU" sz="2400" b="1" dirty="0" err="1" smtClean="0">
                <a:ln>
                  <a:solidFill>
                    <a:srgbClr val="33CCFF"/>
                  </a:solidFill>
                </a:ln>
                <a:solidFill>
                  <a:srgbClr val="33CCFF"/>
                </a:solidFill>
                <a:effectLst>
                  <a:outerShdw blurRad="50800" dist="38100" dir="2700000" algn="tl" rotWithShape="0">
                    <a:prstClr val="black">
                      <a:alpha val="40000"/>
                    </a:prstClr>
                  </a:outerShdw>
                </a:effectLst>
              </a:rPr>
              <a:t>урежается</a:t>
            </a:r>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пульс. </a:t>
            </a:r>
            <a:endParaRPr lang="ru-RU" sz="2400" b="1" dirty="0">
              <a:ln>
                <a:solidFill>
                  <a:srgbClr val="33CCFF"/>
                </a:solidFill>
              </a:ln>
              <a:solidFill>
                <a:srgbClr val="33CCFF"/>
              </a:solidFill>
              <a:effectLst>
                <a:outerShdw blurRad="50800" dist="38100" dir="2700000" algn="tl" rotWithShape="0">
                  <a:prstClr val="black">
                    <a:alpha val="40000"/>
                  </a:prstClr>
                </a:outerShdw>
              </a:effectLst>
            </a:endParaRPr>
          </a:p>
        </p:txBody>
      </p:sp>
      <p:sp>
        <p:nvSpPr>
          <p:cNvPr id="20" name="Прямоугольник 19"/>
          <p:cNvSpPr/>
          <p:nvPr/>
        </p:nvSpPr>
        <p:spPr>
          <a:xfrm>
            <a:off x="2555776" y="3284984"/>
            <a:ext cx="6588224" cy="3416320"/>
          </a:xfrm>
          <a:prstGeom prst="rect">
            <a:avLst/>
          </a:prstGeom>
        </p:spPr>
        <p:txBody>
          <a:bodyPr wrap="square">
            <a:spAutoFit/>
          </a:bodyPr>
          <a:lstStyle/>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Организм начинает </a:t>
            </a:r>
          </a:p>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недополучать кислород</a:t>
            </a:r>
          </a:p>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и впадает в уже описанное</a:t>
            </a:r>
          </a:p>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состояние гипоксии. Эта</a:t>
            </a:r>
          </a:p>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самая гипоксия нарушает метаболические процессы в сердечной мышце, вызывая ее дистрофию. Сердце начинает работать хуже, и уже не может обеспечить организм кислородом – круг замыкается.</a:t>
            </a:r>
            <a:endParaRPr lang="ru-RU" sz="2400" b="1" dirty="0">
              <a:ln>
                <a:solidFill>
                  <a:srgbClr val="33CCFF"/>
                </a:solidFill>
              </a:ln>
              <a:solidFill>
                <a:srgbClr val="33CCFF"/>
              </a:solidFill>
              <a:effectLst>
                <a:outerShdw blurRad="50800" dist="38100" dir="2700000" algn="tl" rotWithShape="0">
                  <a:prstClr val="black">
                    <a:alpha val="40000"/>
                  </a:prstClr>
                </a:outerShdw>
              </a:effectLs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209409746.jpg"/>
          <p:cNvPicPr>
            <a:picLocks noChangeAspect="1" noChangeArrowheads="1"/>
          </p:cNvPicPr>
          <p:nvPr/>
        </p:nvPicPr>
        <p:blipFill>
          <a:blip r:embed="rId2" cstate="screen"/>
          <a:stretch>
            <a:fillRect/>
          </a:stretch>
        </p:blipFill>
        <p:spPr bwMode="auto">
          <a:xfrm>
            <a:off x="0" y="0"/>
            <a:ext cx="9144000" cy="6858000"/>
          </a:xfrm>
          <a:prstGeom prst="rect">
            <a:avLst/>
          </a:prstGeom>
          <a:noFill/>
          <a:ln>
            <a:noFill/>
          </a:ln>
        </p:spPr>
      </p:pic>
      <p:sp>
        <p:nvSpPr>
          <p:cNvPr id="2" name="Прямоугольник 1"/>
          <p:cNvSpPr/>
          <p:nvPr/>
        </p:nvSpPr>
        <p:spPr>
          <a:xfrm>
            <a:off x="0" y="0"/>
            <a:ext cx="9144000" cy="1446550"/>
          </a:xfrm>
          <a:prstGeom prst="rect">
            <a:avLst/>
          </a:prstGeom>
        </p:spPr>
        <p:txBody>
          <a:bodyPr wrap="square">
            <a:spAutoFit/>
          </a:bodyPr>
          <a:lstStyle/>
          <a:p>
            <a:pPr algn="ctr"/>
            <a:r>
              <a:rPr lang="ru-RU" sz="4400" b="1" dirty="0" smtClean="0">
                <a:ln>
                  <a:solidFill>
                    <a:schemeClr val="tx1"/>
                  </a:solidFill>
                </a:ln>
                <a:latin typeface="Segoe Print" pitchFamily="2" charset="0"/>
              </a:rPr>
              <a:t>Влияние наркотиков на нервную систему</a:t>
            </a:r>
            <a:endParaRPr lang="ru-RU" sz="4400" b="1" dirty="0">
              <a:ln>
                <a:solidFill>
                  <a:schemeClr val="tx1"/>
                </a:solidFill>
              </a:ln>
              <a:latin typeface="Segoe Print" pitchFamily="2" charset="0"/>
            </a:endParaRPr>
          </a:p>
        </p:txBody>
      </p:sp>
      <p:sp>
        <p:nvSpPr>
          <p:cNvPr id="5" name="Прямоугольник 4"/>
          <p:cNvSpPr/>
          <p:nvPr/>
        </p:nvSpPr>
        <p:spPr>
          <a:xfrm>
            <a:off x="0" y="1268760"/>
            <a:ext cx="8855968" cy="2677656"/>
          </a:xfrm>
          <a:prstGeom prst="rect">
            <a:avLst/>
          </a:prstGeom>
        </p:spPr>
        <p:txBody>
          <a:bodyPr wrap="square">
            <a:spAutoFit/>
          </a:bodyPr>
          <a:lstStyle/>
          <a:p>
            <a:r>
              <a:rPr lang="ru-RU" sz="2800" dirty="0" smtClean="0">
                <a:ln>
                  <a:solidFill>
                    <a:srgbClr val="FF9900"/>
                  </a:solidFill>
                </a:ln>
                <a:solidFill>
                  <a:srgbClr val="FF9900"/>
                </a:solidFill>
                <a:effectLst>
                  <a:outerShdw blurRad="50800" dist="38100" dir="2700000" algn="tl" rotWithShape="0">
                    <a:prstClr val="black">
                      <a:alpha val="40000"/>
                    </a:prstClr>
                  </a:outerShdw>
                </a:effectLst>
              </a:rPr>
              <a:t>Наиболее катастрофическим, является действие на человеческий мозг галлюциногенов. Даже однократный прием может вызвать тяжелые необратимые изменения. Возникают психозы, потеря памяти, изменения характера, снижение умственных способностей, моральная деградация и полный распад личности.</a:t>
            </a:r>
            <a:endParaRPr lang="ru-RU" sz="2800" dirty="0">
              <a:ln>
                <a:solidFill>
                  <a:srgbClr val="FF9900"/>
                </a:solidFill>
              </a:ln>
              <a:solidFill>
                <a:srgbClr val="FF9900"/>
              </a:solidFill>
              <a:effectLst>
                <a:outerShdw blurRad="50800" dist="38100" dir="2700000" algn="tl" rotWithShape="0">
                  <a:prstClr val="black">
                    <a:alpha val="40000"/>
                  </a:prstClr>
                </a:outerShdw>
              </a:effectLst>
            </a:endParaRPr>
          </a:p>
        </p:txBody>
      </p:sp>
      <p:sp>
        <p:nvSpPr>
          <p:cNvPr id="9" name="Прямоугольник 8"/>
          <p:cNvSpPr/>
          <p:nvPr/>
        </p:nvSpPr>
        <p:spPr>
          <a:xfrm>
            <a:off x="0" y="3933056"/>
            <a:ext cx="6336704" cy="2677656"/>
          </a:xfrm>
          <a:prstGeom prst="rect">
            <a:avLst/>
          </a:prstGeom>
        </p:spPr>
        <p:txBody>
          <a:bodyPr wrap="square">
            <a:spAutoFit/>
          </a:bodyPr>
          <a:lstStyle/>
          <a:p>
            <a:r>
              <a:rPr lang="ru-RU" sz="2800" dirty="0" smtClean="0">
                <a:ln>
                  <a:solidFill>
                    <a:srgbClr val="FF9900"/>
                  </a:solidFill>
                </a:ln>
                <a:solidFill>
                  <a:srgbClr val="FF9900"/>
                </a:solidFill>
                <a:effectLst>
                  <a:outerShdw blurRad="50800" dist="38100" dir="2700000" algn="tl" rotWithShape="0">
                    <a:prstClr val="black">
                      <a:alpha val="40000"/>
                    </a:prstClr>
                  </a:outerShdw>
                </a:effectLst>
              </a:rPr>
              <a:t>Наркотики могут стимулировать развитие психических заболеваний, таких как шизофрения. Некоторые галлюциногены могут накапливаться в тканях мозга, отравляя его даже после отказа от наркотиков.</a:t>
            </a:r>
            <a:endParaRPr lang="ru-RU" sz="2800" dirty="0">
              <a:ln>
                <a:solidFill>
                  <a:srgbClr val="FF9900"/>
                </a:solidFill>
              </a:ln>
              <a:solidFill>
                <a:srgbClr val="FF9900"/>
              </a:solidFill>
              <a:effectLst>
                <a:outerShdw blurRad="50800" dist="38100" dir="2700000" algn="tl" rotWithShape="0">
                  <a:prstClr val="black">
                    <a:alpha val="40000"/>
                  </a:prstClr>
                </a:outerShdw>
              </a:effectLst>
            </a:endParaRPr>
          </a:p>
        </p:txBody>
      </p:sp>
      <p:pic>
        <p:nvPicPr>
          <p:cNvPr id="1029" name="Picture 5" descr="http://platinumwall.ru/wallpapers/tn_big/platinumwall.ru_201001152123558307.jpg"/>
          <p:cNvPicPr>
            <a:picLocks noChangeAspect="1" noChangeArrowheads="1"/>
          </p:cNvPicPr>
          <p:nvPr/>
        </p:nvPicPr>
        <p:blipFill>
          <a:blip r:embed="rId3" cstate="screen"/>
          <a:srcRect/>
          <a:stretch>
            <a:fillRect/>
          </a:stretch>
        </p:blipFill>
        <p:spPr bwMode="auto">
          <a:xfrm>
            <a:off x="6548864" y="4049688"/>
            <a:ext cx="259513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b976ce77ae09d560a1e535f1f6.jpg"/>
          <p:cNvPicPr>
            <a:picLocks noChangeAspect="1" noChangeArrowheads="1"/>
          </p:cNvPicPr>
          <p:nvPr/>
        </p:nvPicPr>
        <p:blipFill>
          <a:blip r:embed="rId2" cstate="screen"/>
          <a:srcRect/>
          <a:stretch>
            <a:fillRect/>
          </a:stretch>
        </p:blipFill>
        <p:spPr bwMode="auto">
          <a:xfrm>
            <a:off x="0" y="0"/>
            <a:ext cx="9143999" cy="6858000"/>
          </a:xfrm>
          <a:prstGeom prst="rect">
            <a:avLst/>
          </a:prstGeom>
          <a:noFill/>
        </p:spPr>
      </p:pic>
      <p:sp>
        <p:nvSpPr>
          <p:cNvPr id="2" name="Прямоугольник 1"/>
          <p:cNvSpPr/>
          <p:nvPr/>
        </p:nvSpPr>
        <p:spPr>
          <a:xfrm>
            <a:off x="539552" y="0"/>
            <a:ext cx="7776864" cy="2308324"/>
          </a:xfrm>
          <a:prstGeom prst="rect">
            <a:avLst/>
          </a:prstGeom>
        </p:spPr>
        <p:txBody>
          <a:bodyPr wrap="square">
            <a:spAutoFit/>
          </a:bodyPr>
          <a:lstStyle/>
          <a:p>
            <a:pPr algn="ctr"/>
            <a:r>
              <a:rPr lang="ru-RU" sz="4800" b="1" dirty="0" smtClean="0">
                <a:ln>
                  <a:solidFill>
                    <a:schemeClr val="tx1"/>
                  </a:solidFill>
                </a:ln>
                <a:latin typeface="Segoe Print" pitchFamily="2" charset="0"/>
              </a:rPr>
              <a:t>Влияние наркотиков на беременность</a:t>
            </a:r>
            <a:endParaRPr lang="en-US" sz="4800" b="1" dirty="0" smtClean="0">
              <a:ln>
                <a:solidFill>
                  <a:schemeClr val="tx1"/>
                </a:solidFill>
              </a:ln>
              <a:latin typeface="Segoe Print" pitchFamily="2" charset="0"/>
            </a:endParaRPr>
          </a:p>
          <a:p>
            <a:pPr algn="ctr"/>
            <a:endParaRPr lang="ru-RU" sz="4800" b="1" dirty="0">
              <a:ln>
                <a:solidFill>
                  <a:schemeClr val="tx1"/>
                </a:solidFill>
              </a:ln>
              <a:latin typeface="Segoe Print" pitchFamily="2" charset="0"/>
            </a:endParaRPr>
          </a:p>
        </p:txBody>
      </p:sp>
      <p:sp>
        <p:nvSpPr>
          <p:cNvPr id="3" name="Прямоугольник 2"/>
          <p:cNvSpPr/>
          <p:nvPr/>
        </p:nvSpPr>
        <p:spPr>
          <a:xfrm>
            <a:off x="4572000" y="3441680"/>
            <a:ext cx="4572000" cy="3416320"/>
          </a:xfrm>
          <a:prstGeom prst="rect">
            <a:avLst/>
          </a:prstGeom>
        </p:spPr>
        <p:txBody>
          <a:bodyPr wrap="square">
            <a:spAutoFit/>
          </a:bodyPr>
          <a:lstStyle/>
          <a:p>
            <a:r>
              <a:rPr lang="ru-RU" sz="2400" dirty="0" smtClean="0">
                <a:ln>
                  <a:solidFill>
                    <a:srgbClr val="CC00CC"/>
                  </a:solidFill>
                </a:ln>
                <a:solidFill>
                  <a:srgbClr val="CC00CC"/>
                </a:solidFill>
                <a:effectLst>
                  <a:outerShdw blurRad="50800" dist="38100" dir="2700000" algn="tl" rotWithShape="0">
                    <a:prstClr val="black">
                      <a:alpha val="40000"/>
                    </a:prstClr>
                  </a:outerShdw>
                </a:effectLst>
              </a:rPr>
              <a:t>Влияние наркотиков на потомство наркомана столь же пагубно. Связано это не только с мутагенным влиянием наркотических веществ на сперматозоиды и яйцеклетки, но и с таким явлением, как прямое токсическое влияние наркотиков на развитие зародыша. </a:t>
            </a:r>
            <a:endParaRPr lang="ru-RU" sz="2400" dirty="0">
              <a:ln>
                <a:solidFill>
                  <a:srgbClr val="CC00CC"/>
                </a:solidFill>
              </a:ln>
              <a:solidFill>
                <a:srgbClr val="CC00CC"/>
              </a:solidFill>
              <a:effectLst>
                <a:outerShdw blurRad="50800" dist="38100" dir="2700000" algn="tl" rotWithShape="0">
                  <a:prstClr val="black">
                    <a:alpha val="40000"/>
                  </a:prstClr>
                </a:outerShdw>
              </a:effectLst>
            </a:endParaRPr>
          </a:p>
        </p:txBody>
      </p:sp>
      <p:sp>
        <p:nvSpPr>
          <p:cNvPr id="4" name="Прямоугольник 3"/>
          <p:cNvSpPr/>
          <p:nvPr/>
        </p:nvSpPr>
        <p:spPr>
          <a:xfrm>
            <a:off x="0" y="1412776"/>
            <a:ext cx="9144000" cy="2308324"/>
          </a:xfrm>
          <a:prstGeom prst="rect">
            <a:avLst/>
          </a:prstGeom>
        </p:spPr>
        <p:txBody>
          <a:bodyPr wrap="square">
            <a:spAutoFit/>
          </a:bodyPr>
          <a:lstStyle/>
          <a:p>
            <a:r>
              <a:rPr lang="ru-RU" sz="2400" dirty="0" smtClean="0">
                <a:ln>
                  <a:solidFill>
                    <a:srgbClr val="CC00CC"/>
                  </a:solidFill>
                </a:ln>
                <a:solidFill>
                  <a:srgbClr val="CC00CC"/>
                </a:solidFill>
                <a:effectLst>
                  <a:outerShdw blurRad="50800" dist="38100" dir="2700000" algn="tl" rotWithShape="0">
                    <a:prstClr val="black">
                      <a:alpha val="40000"/>
                    </a:prstClr>
                  </a:outerShdw>
                </a:effectLst>
              </a:rPr>
              <a:t>Если будущая мать, не прекратила прием наркотических веществ во время беременности, то ребенок может родиться уже наркозависимым. Если этого не произошло, то риск заболеть наркоманией сохраняется всю жизнь. Доказано, что дети родителей-наркоманов в 3-4 раза чаще сами становятся наркоманами уже в подростковом возрасте.</a:t>
            </a:r>
            <a:endParaRPr lang="ru-RU" sz="2400" dirty="0">
              <a:ln>
                <a:solidFill>
                  <a:srgbClr val="CC00CC"/>
                </a:solidFill>
              </a:ln>
              <a:solidFill>
                <a:srgbClr val="CC00CC"/>
              </a:solidFill>
              <a:effectLst>
                <a:outerShdw blurRad="50800" dist="38100" dir="2700000" algn="tl" rotWithShape="0">
                  <a:prstClr val="black">
                    <a:alpha val="40000"/>
                  </a:prstClr>
                </a:outerShdw>
              </a:effectLst>
            </a:endParaRPr>
          </a:p>
        </p:txBody>
      </p:sp>
      <p:sp>
        <p:nvSpPr>
          <p:cNvPr id="2050" name="AutoShape 2" descr="data:image/jpeg;base64,/9j/4AAQSkZJRgABAQAAAQABAAD/2wCEAAkGBxQSEhUUExQUFhQUFBUUGBgUGBQUFRUVFBQWFhQUFhQYHCggGBwlHBQUITEhJSkrLi4uFx8zODMsNygtLisBCgoKBQUFDgUFDisZExkrKysrKysrKysrKysrKysrKysrKysrKysrKysrKysrKysrKysrKysrKysrKysrKysrK//AABEIALcBEwMBIgACEQEDEQH/xAAcAAACAgMBAQAAAAAAAAAAAAAEBQAGAQIDBwj/xAA+EAABAwIEAwUFBgQGAwEAAAABAAIDBBEFEiExQVFhBiJxgZETMlKhsQcUI0LB0WJy4fAVM0OCkvFTorIk/8QAFAEBAAAAAAAAAAAAAAAAAAAAAP/EABQRAQAAAAAAAAAAAAAAAAAAAAD/2gAMAwEAAhEDEQA/APcCUJe67zusEKDoghQdSV2MiCq3oKrjMlnFUHtBUbq59pH2JPNecY9Ub3QU7FZrlLmDVPKfBnzXkIszgTxQtXShmyAOZ+q0DuK146o/DMHnqXZYIZJXDcRtLg2+2YjQeaAANXT2Y4q8YP8AZZiEp78YgbxdMRe3GzGkk/JWvDvsbjbI10sz5IwbuYGiMv6ZgTYIPO+yvY+pxB34LcsQ96V+jB0HxHoPkvaOx/2YUtNZ72+2kGuaQAi/8LNh9VcqGhayNrI4xHG0Wa0ANAHQBEUdfG9zmNcM0dg4XGl72+hQd2sA2CzlXRc5HWF0A9TKGjVJqmQu8EZVOvqgpAgDkYuEjETIVwkKBfUCyQV4VgqXJFiLkFeq32SypddG4i+ySS1GtkA1VGlU8QT0Ukkhs1jiT0t8yiG9mCWkvla0j8re8QeR2QVB8HJcnNsmdTTFjiN7cvqg5AgGUWXBYQRbRusVqoEFgon3ATKMqvYbNY2KexuQFtcotA8KIPqOrKHebBdptShqgoBpX6JZVzaGxW9fUZdiq/X11ggS9pKngqVBhjqyobEPd3eeTR+6c43WZiU9+zSi/DkmNhdx1PJnXkg6YvhMULAwtJDWgWbsNPqvMe01O1rjYEeKvWJ4lUYnUOp6PuQsNpJrfJp59E8wH7MqaNw9rnnfuXSuJb/x2sg82+z77OpsReJX3jpWu1edHSW3bGOP82w6r6GwTB4KSIRU8bWMbwG5PxOJ1cepW7i2NoAADWiwA0AHKyV4tjRhi9pY5efLqUDaqeBxWn3pltSNF5fi/bosaXHVvTc8gAisLjrqkAhoja6xGe5NjxICC0dpu1DY43Br7XBudBbzVR7A4BNU1Iq35mQN9wG4Mp+IjkrXhfYSMOD6hxmeNQ06Rg/y8fNXCOIDbRBgBB1TroyXQJfIgFmKXzv6I2dyXTFAPK/RcJXLpM5Dzu0QCVL0gxCTUprVvSGuKBJXi6nZquip5HmUA52gNJ/KQflf9FpWFJ6rVA2x7FHOd3XDL6lJp8Sc4k3NyBc87C10smDm7HTkUM6dyAiR9zddY5dLGxHXVAtmuiGu0QDVEGvd9EMQnlJTXFzohauEXQLETDTki6KpoGDe5PVdpiOCAIsTPD6q4sdwlzitad5EgA1JNkFhzKJ1TYGcovvbVRB9HO3QdTdHEIedBTO1U5YwlUCqxnMLX1Xp+PwNe0h1l5Hj+EmJxLdQgBq6q4KteLVjqfDqalh/z6ka8wCeI8/kqr2eoTU1UEHCSVoP8oN3/wDqCr5V0Ym7QSC34dNGzTgHOY0gD1KC0dk8CbR07I2jUC7jxc86ucTzurJRjdcCNEXALBByqo8wsqrjTMsbmHRvHkAePgrc8XCS4rh5kBHO49UHleA9nDUYhGyTvRQ3mI4OymzAeepB/wBq9upIRuqZ2TwF9G6Z0hDs5aGEbiNo0B5G7j8leKZ3dCDuAooogHqXIGZyLnKAqEANQ9LZ5UXVPSyQ3KDD3rnLcrd4XOUoFNcLJBWusn+IFVmvkQKKtyU1JR1U5LZnIBJULIxEvXJwQAPFim+H0Tni9jZMsJ7LlxD6jusGoZ+Z3j8I+aa1+JRs7jQABysgUTROaEnqHXKPq8QL7jglZKDF1klYssEoI5WLsThed5lcNBo3x4lVxrS5waN3Gy9QwGmEcbWjYBAyAWFklYQe1uQNZJlBKOelWJm+nJBWcWeTclU/FG3urliLd1XKnDnu2GiDH2T4W017pDb8KJxA45nkNuPAF3qEXDViHHK9j/8AVdCR4GBtj6gpDT1EtDUMnaD3D3h8TD7zT4j52Tz7SoWiWlxaHvQvayKUj8oJJikP/JzT1yoL+3QIsnQJDh1RnYLG+gPqnETrtCDImG3FRrtUFX4a496N5a7wBHmCqfjHa+ehP/6IS5g/1I72/wBzTt6oL7GAfn9f6LAaQe6bfMeipvZ7t1TzsBDj5tcFZYsRBbdrgfBAyFWR7wIHMahERThwuCCDyQNNMHtzO1J6mw8gqRh/aB7MW+7j/Klzd3g1waHAj5j0QXyYoGcomZ6XVUuiACt1XOSlaI3SPIa1oJvsuVTMlONTOmhMd7C/kbHYoE7+0rXO/DBLL2uRb67ppFVhw1/spPT0IAcTpfYXuev0C7g222Gnog2rZVV8QeE5xCbdVuuegWVMiAebpnQ0DqiZkTLXe61zsBu5x8ACU0xKWOkJZAzUaGV1i5x4kHgPBAkpsDkfq78NvN+h8m7n5JxDDT04u3vSfE7cfyjYKu1mJyOOpKFfOTuUDnGcbLtGHTj4qvSSEm5WJZBzXD2hOwQdwVgLViySgySuT3LLyuO5sgb9nKfNJm5aD9V6PTaNVS7NQBoCtD5rBB3MyylL6rVRB9ESJTWakpxO2yU1I1KBSabM63qgMWlOzdAE6aLBx8kprYtUFQxGIm67dk8WaIZ6CcAxyNe6PNqLkXdH57jrdNamkuqxjGHEd5uhabjxCC4dk5h7Lu7Mdk9NlamS6XC85+z3EMxmjduTn8CdD8wr5hbWyAtdw6oG4fcJDi9IJDlte/NMRTui2JLORNy3w6ICCo/E80FTZ2Nkp5c8QaYz7zBoW9W8D4aK2U2ExFu5BtzsfNOHSAoaSja7UaO6aIF3+CSMv7KTQ/FdC4F2P9jUGpleHyEEC17C++6aPq3RC7rFo3I3TGmqmyNDmkEEXBCASqdqUrmemVadUqqUCuq1QhiB8EZMEKXW0KAaoaOAQE1gi6h+6XVEqBdWP0SCtTqrcklWUHHCcS+7zNk1sLg23s4EEhA47ijXuOU3uSiaDDnVMrYmbuOpOzQN3Fb45QU8DjG1rpHDQucdL+A0QVaSck6LX2DzumcjhwaB4LkJboB2UVt1h1gurnlCuf6oNrqFaBp4qPcg0lcicNp7m6GhjzFWTD6fKLoG1CLDwXaeq0QgksEDU1CDu+p1USd0yiD7EkbcJRWM1TlC1kFxcIEYXCaG5Rb22KwAgVy0vCyU4jRhWl8aDq4BbZB50B90n9qB3HDK/oDsVb8IqrPEjDeNw1HTmCleLU9wQQLJBguNGjl9nJf2Lj3T8JO4QewRzhzfFV/tDg8jhnhkLHjY2BB6Oad10ilJaHx6sGtuOvJENxdrhlv3huDuPEIKKztdV0xDauEFo/1I8wHiWm9vVWnD8ejnDXNcLEi+vBHSNifo8Ag/RDVPZWIXfEwsO926A/zDY+YQM8YlaYHgZbFjgCANNDY+Spv2VYi9/wB4icSWseHN6Z2jMB56+aZYSxtQ2SLOQ5hyPHQ7EdCL/NNOzuAMpM2X8396oD68bFKJ07q9Qkc5QLakoCXmUbUvsldRKg4VLzsl03NEzPugXv0QAVKS1RTapfwSmqQdez2Itp58ztnMcy/K9iD8ktxasa5ziXDUkrlOhaWnEkrWnY3PogEqKsEktBtw4aLh7Z3AAJhiFOGuOugQLpAg1EZO5K29mAtDUBcnSkoOkki46lRGUFMXFAZhlJsnVQMrUNF3CGrpico9mgHkqNEBLLdc3SLk4oMlyi0usIPtVRRRAvraXiEAQnxQNXTcQgCGyHqG3KIyrV4QJ6vCs4JCpWN4M9pDgAS1wcLgEXabi4O4XqtI3QoKsw0OvcaIKP2c7QtE4YR7NsgsGnZjxuwfwnh6cE97TYAyrZmiOSVurXt0I6acOixiXYqKdpF8p3Dho5p4EFNezuBup4g2WYzvGmYtyC3Du3Nz1ugp+F0ddf2bmEvb+cf5but+B6K6xQ1BjyvyNcW2u0l3C17WCbxAAIeslsP6oKfgnZOenq3z+1a9kjMpblLXXDrg3uQdz6qzhj+I+ajMQa3dw9VynxC4NrbFBwqZN+83zv8AslVRBMdWMzDmCB6ZrJfiWIaPtqb38ddQrM/HGCPNcBpF9tggoNViXfcxwyuaSCDuDysuL5bqt4hVvmq5ZwCGveSB/CBlb8gEzZWCyDtI/kgZDot5qhBPnug41D0rqXhWJmByvGZ34bSL3dvbgbEhGtwOkjHe77rXOc5hr/CNPkg89kfc2aCSeAFyfIJzgnY+SQiWYmNo1DR758fhHTfwTxmJRRGzGtG/ugDQHp5eq0GNl3GzSTfwQKO1GBQxi7b346uOqq33Rh4K74pJ7Zgv3W8APed1KQSUQAJAvbc726XQIn0I4Id1O4bC/gmpN9FmMC9kANLh5J1VgpKUMF1iFgC51dTYWugHmmu66FrKi+i0e9DuN0EXKaW22/0Ws03AIdBCooog+4lFFEGCtStitSg4SUwOo3QEzCE3YuVUwEaoAac6Lcu0QdJVMeMzHBzTcXHAjcHkei7ByDs2wXIyarR7lyc9Aa493RVPHqScglkrfAtdf1BP0ViZUaWS/EHBw8fJB47i+MVkBN4hppmtJl8b5Usp/tFqg8NPsiOOjr//AEvYG4S1x91v98zuUixf7OKSUlxYWuI0LDk155Rv53QV2gxcy690E8ke+IvHecSOV9EPF9ns8J/CmDhwEgsT/ub+yZxdnq0DVkf/AD/ogXSYS9zSWN6XOgvyuk0/Z+rGtmW8T+yuUOI1NKzJNTFzLnvRuY4i54tvc7rpV4yx7O7vpoRZw8WnVB5pKKhpIdE/T4QXD1C40+IhkjC8GzXNLmnctDgSLHovSaMgtDncUPi9LFI0hzGkEcQDbz4IE/bTFw92aN4MbwCCNRsFVW4ocou7YEG/UprV01OWFjWhlj+XQnr1SGXBY77koBqjFmiwbdx10b1NzqjcGEszvcyjhm0v5kWTjC8HhaM1tf7uEVU4i2MWFuduA6jkgOo8NjaLyjM8/ES4eWuW3kk3aSYe6LADgNB6LSTHbiwKSVcxcSSboF0p1W9O3W6hau0YsEHR01kLKblbP1XN77BBwm5IKaXgFtUT329UOgiiyogiiiiD7hUUUQYK1K2K1KDLFzqdj4Loxc6jY+CDxHsziU0eIPbGfw3OeZGn3crSe90dsLr0ygxFkwJY4EjQj8zfELz7DIRC2omPvSyOa3nla43Pmfoq3UYi+OT2kb3McNi02Ph1HQoPbs64PkXneC/aVsyqYeXtIx83M/b0Vwoq+Oobnhka9v8ACb2PIjcFAVJusT0ZIDsy5SPIGoWn+IDIWuB6WQMaCkLdShMdxIMIGh1+nVLH43wDXKsdoa6+utx+vRBc6PGGuIJLdua7z4yza4uvHjiMo9yO/UuP0H7onCsQrp544WRRNzHLmcXWa0C7nG29gCgvWLYqAHG17cvC/wCnyVCxHFBJcOA381c6/BI/cdO9zjvlygXtbQWJA1PFVau7IQ31mksOAIHloECynxt0WgddvJ+vodwmFT2ngdGQ4hrrDRx0J6O9N12d2EpXDT2h6mR/7oOr+z2BozXdYc3Gx6c0FfFVGXEmWPj+Zo3N+ayZGOHde0m42cDp6rvUYFEB3LJYaZrDsgewCw3KBxR97gC2i7UlUGNsB+y4VUwOpQKooCNytcy6vnvoEO+yDYOWHSIaSS3ggZaonbQfNAfJUAb/ANUunqC7oFyuoQgwoooEGVFmyiDCiyog+4FFFEGCtStitCg2YtJxoVuxc6gaHwQeTdsqZ7DoO7rYN4C53H6rz6tevWsbbnPXXTc8VS8TwYO3AabXvcNOg6k/RBTYW7v+EfM+RS3Ccempan20R1Gjm/lkF7lrrfXgrNW4Z7NuVxBuTa2R29rX4+ip33Ui1wQTz5lB9Bdne0MddEJIn2IFnsdbOx3Jw49DxRM8Jvc28v2Xg1DVSUzg+J7mPHFvHoRsR0K9X7HdsmVbMk2VlQ0cNGyD4m8jzCB+2UNvo3bwSCrrow85gCD4I3FqgOHVJ4sJjlNnPI8NkBVIaUu1Fr8LqwUlTTsPca1pHHj6pLP2AheNHgG3w/1SSv7D1cN/u9S4jkSSPR1wgLxmaRhL2vzM172t7nnyKrMmKPe6+/Ox+qFravEIGlk0AkZ8TRlOnUXHyTer7Jyhkbg8Znsa8hlrNuL2zO38eiDWTG7c2+P9FmXGQ4e+Ntv+0HV9lZMt3ykg/wAQ09EKzsw076+Ov1QKKiqJeTmFvEfIBC+3JOgPnorL/gbGDQjyAHzSSolDTbQ9QgxHPa110mc0hK5am5GXU9NvVdDKQLusgj28hYIKqqA3bUqVmIjYan5JW9xJuUG0spcuazZSyDC2csWWwCDRZAWbKIIVFCFmyDCizZRB9vqKKIMFaFblaFBli0n2K3jWs2xQefYxUEEhnMgnj43VRrOJPwu+hVtxsWccugDyLnXxVTr7X3cd9tB9ECaeQZm+X1SwMB7rhcZvpujagMu05ZOH5wf0Q0jWZzo8au49bckHOuwppcQNPm304eSU1NE+MhwvodHN4HxGoKtNVCwudZ7xtuAdDz0CV1THDW43HTigmE9tJIi0TtE0d9eD7fR3hovRaFtDWMzwlvi3uvaeRG4K8mrKYO1sQeY1B8UBHPJTS5mOLXNO7djbWzhxHRB7Z9zqYbvZIJRoMsh71hyeP1BQ9b2hkZFaT8Nzjb8QZfA5r2PkVUcI+0oZh7dpA4lt3D03HzXoNJ2hoquO2aN44g2It1BQLMPxuN5ILgdemugQ2NuhmADZSx40FtrcrdFjFuwtBUZjAwxvGuaEkWJ26Lx3FBNTzPiMrzlNr5jqOGl0HoE1K8ubGybO5xtbT1vZB9p6SqpWXEjXahthZ2rgbD5FUYYlN/5H39D6oyg7QzRvDnkygX7rzpexANxsQgZRurCNS0cbWP7rn/hbnm8p14gaD0Q7+1ct7hrB6n5pfVYxK83uB4f1QPKqOOJpy20Hqq1V1hf0C5Ou7Uknx1WAxBzAW4atrLdoQc8qhWxCwQg1KwtiFhBqosrCDKytSshBmyiyog+3VFFEGCtCoogzGtZdioog8/xzd/R5/VVSquTpz6c1FEFcqQdNOSHmv7R1/iO38ywogMkls8kg2HguU9UwtOmuZh48zfp/14qKIF04YenUXQmJ6ucNCLm1wL7HjuoogT1MPTn9Shg2xuCQeY0PqFhRA3w3Hayn70U7wDuC7MDw1DroDEJHzSOlf77zc2sB5D1UUQc4mF2nHy81wAuoogxlC2LdBp/d1FEGA0rURkqKIMmOy2jbqoog0P8Afoo4KKINHBaFRRBgrCiiDNlkKKIMqKK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data:image/jpeg;base64,/9j/4AAQSkZJRgABAQAAAQABAAD/2wCEAAkGBxQSEhUUExQUFhQUFBUUGBgUGBQUFRUVFBQWFhQUFhQYHCggGBwlHBQUITEhJSkrLi4uFx8zODMsNygtLisBCgoKBQUFDgUFDisZExkrKysrKysrKysrKysrKysrKysrKysrKysrKysrKysrKysrKysrKysrKysrKysrKysrK//AABEIALcBEwMBIgACEQEDEQH/xAAcAAACAgMBAQAAAAAAAAAAAAAEBQAGAQIDBwj/xAA+EAABAwIEAwUFBgQGAwEAAAABAAIDBBEFEiExQVFhBiJxgZETMlKhsQcUI0LB0WJy4fAVM0OCkvFTorIk/8QAFAEBAAAAAAAAAAAAAAAAAAAAAP/EABQRAQAAAAAAAAAAAAAAAAAAAAD/2gAMAwEAAhEDEQA/APcCUJe67zusEKDoghQdSV2MiCq3oKrjMlnFUHtBUbq59pH2JPNecY9Ub3QU7FZrlLmDVPKfBnzXkIszgTxQtXShmyAOZ+q0DuK146o/DMHnqXZYIZJXDcRtLg2+2YjQeaAANXT2Y4q8YP8AZZiEp78YgbxdMRe3GzGkk/JWvDvsbjbI10sz5IwbuYGiMv6ZgTYIPO+yvY+pxB34LcsQ96V+jB0HxHoPkvaOx/2YUtNZ72+2kGuaQAi/8LNh9VcqGhayNrI4xHG0Wa0ANAHQBEUdfG9zmNcM0dg4XGl72+hQd2sA2CzlXRc5HWF0A9TKGjVJqmQu8EZVOvqgpAgDkYuEjETIVwkKBfUCyQV4VgqXJFiLkFeq32SypddG4i+ySS1GtkA1VGlU8QT0Ukkhs1jiT0t8yiG9mCWkvla0j8re8QeR2QVB8HJcnNsmdTTFjiN7cvqg5AgGUWXBYQRbRusVqoEFgon3ATKMqvYbNY2KexuQFtcotA8KIPqOrKHebBdptShqgoBpX6JZVzaGxW9fUZdiq/X11ggS9pKngqVBhjqyobEPd3eeTR+6c43WZiU9+zSi/DkmNhdx1PJnXkg6YvhMULAwtJDWgWbsNPqvMe01O1rjYEeKvWJ4lUYnUOp6PuQsNpJrfJp59E8wH7MqaNw9rnnfuXSuJb/x2sg82+z77OpsReJX3jpWu1edHSW3bGOP82w6r6GwTB4KSIRU8bWMbwG5PxOJ1cepW7i2NoAADWiwA0AHKyV4tjRhi9pY5efLqUDaqeBxWn3pltSNF5fi/bosaXHVvTc8gAisLjrqkAhoja6xGe5NjxICC0dpu1DY43Br7XBudBbzVR7A4BNU1Iq35mQN9wG4Mp+IjkrXhfYSMOD6hxmeNQ06Rg/y8fNXCOIDbRBgBB1TroyXQJfIgFmKXzv6I2dyXTFAPK/RcJXLpM5Dzu0QCVL0gxCTUprVvSGuKBJXi6nZquip5HmUA52gNJ/KQflf9FpWFJ6rVA2x7FHOd3XDL6lJp8Sc4k3NyBc87C10smDm7HTkUM6dyAiR9zddY5dLGxHXVAtmuiGu0QDVEGvd9EMQnlJTXFzohauEXQLETDTki6KpoGDe5PVdpiOCAIsTPD6q4sdwlzitad5EgA1JNkFhzKJ1TYGcovvbVRB9HO3QdTdHEIedBTO1U5YwlUCqxnMLX1Xp+PwNe0h1l5Hj+EmJxLdQgBq6q4KteLVjqfDqalh/z6ka8wCeI8/kqr2eoTU1UEHCSVoP8oN3/wDqCr5V0Ym7QSC34dNGzTgHOY0gD1KC0dk8CbR07I2jUC7jxc86ucTzurJRjdcCNEXALBByqo8wsqrjTMsbmHRvHkAePgrc8XCS4rh5kBHO49UHleA9nDUYhGyTvRQ3mI4OymzAeepB/wBq9upIRuqZ2TwF9G6Z0hDs5aGEbiNo0B5G7j8leKZ3dCDuAooogHqXIGZyLnKAqEANQ9LZ5UXVPSyQ3KDD3rnLcrd4XOUoFNcLJBWusn+IFVmvkQKKtyU1JR1U5LZnIBJULIxEvXJwQAPFim+H0Tni9jZMsJ7LlxD6jusGoZ+Z3j8I+aa1+JRs7jQABysgUTROaEnqHXKPq8QL7jglZKDF1klYssEoI5WLsThed5lcNBo3x4lVxrS5waN3Gy9QwGmEcbWjYBAyAWFklYQe1uQNZJlBKOelWJm+nJBWcWeTclU/FG3urliLd1XKnDnu2GiDH2T4W017pDb8KJxA45nkNuPAF3qEXDViHHK9j/8AVdCR4GBtj6gpDT1EtDUMnaD3D3h8TD7zT4j52Tz7SoWiWlxaHvQvayKUj8oJJikP/JzT1yoL+3QIsnQJDh1RnYLG+gPqnETrtCDImG3FRrtUFX4a496N5a7wBHmCqfjHa+ehP/6IS5g/1I72/wBzTt6oL7GAfn9f6LAaQe6bfMeipvZ7t1TzsBDj5tcFZYsRBbdrgfBAyFWR7wIHMahERThwuCCDyQNNMHtzO1J6mw8gqRh/aB7MW+7j/Klzd3g1waHAj5j0QXyYoGcomZ6XVUuiACt1XOSlaI3SPIa1oJvsuVTMlONTOmhMd7C/kbHYoE7+0rXO/DBLL2uRb67ppFVhw1/spPT0IAcTpfYXuev0C7g222Gnog2rZVV8QeE5xCbdVuuegWVMiAebpnQ0DqiZkTLXe61zsBu5x8ACU0xKWOkJZAzUaGV1i5x4kHgPBAkpsDkfq78NvN+h8m7n5JxDDT04u3vSfE7cfyjYKu1mJyOOpKFfOTuUDnGcbLtGHTj4qvSSEm5WJZBzXD2hOwQdwVgLViySgySuT3LLyuO5sgb9nKfNJm5aD9V6PTaNVS7NQBoCtD5rBB3MyylL6rVRB9ESJTWakpxO2yU1I1KBSabM63qgMWlOzdAE6aLBx8kprYtUFQxGIm67dk8WaIZ6CcAxyNe6PNqLkXdH57jrdNamkuqxjGHEd5uhabjxCC4dk5h7Lu7Mdk9NlamS6XC85+z3EMxmjduTn8CdD8wr5hbWyAtdw6oG4fcJDi9IJDlte/NMRTui2JLORNy3w6ICCo/E80FTZ2Nkp5c8QaYz7zBoW9W8D4aK2U2ExFu5BtzsfNOHSAoaSja7UaO6aIF3+CSMv7KTQ/FdC4F2P9jUGpleHyEEC17C++6aPq3RC7rFo3I3TGmqmyNDmkEEXBCASqdqUrmemVadUqqUCuq1QhiB8EZMEKXW0KAaoaOAQE1gi6h+6XVEqBdWP0SCtTqrcklWUHHCcS+7zNk1sLg23s4EEhA47ijXuOU3uSiaDDnVMrYmbuOpOzQN3Fb45QU8DjG1rpHDQucdL+A0QVaSck6LX2DzumcjhwaB4LkJboB2UVt1h1gurnlCuf6oNrqFaBp4qPcg0lcicNp7m6GhjzFWTD6fKLoG1CLDwXaeq0QgksEDU1CDu+p1USd0yiD7EkbcJRWM1TlC1kFxcIEYXCaG5Rb22KwAgVy0vCyU4jRhWl8aDq4BbZB50B90n9qB3HDK/oDsVb8IqrPEjDeNw1HTmCleLU9wQQLJBguNGjl9nJf2Lj3T8JO4QewRzhzfFV/tDg8jhnhkLHjY2BB6Oad10ilJaHx6sGtuOvJENxdrhlv3huDuPEIKKztdV0xDauEFo/1I8wHiWm9vVWnD8ejnDXNcLEi+vBHSNifo8Ag/RDVPZWIXfEwsO926A/zDY+YQM8YlaYHgZbFjgCANNDY+Spv2VYi9/wB4icSWseHN6Z2jMB56+aZYSxtQ2SLOQ5hyPHQ7EdCL/NNOzuAMpM2X8396oD68bFKJ07q9Qkc5QLakoCXmUbUvsldRKg4VLzsl03NEzPugXv0QAVKS1RTapfwSmqQdez2Itp58ztnMcy/K9iD8ktxasa5ziXDUkrlOhaWnEkrWnY3PogEqKsEktBtw4aLh7Z3AAJhiFOGuOugQLpAg1EZO5K29mAtDUBcnSkoOkki46lRGUFMXFAZhlJsnVQMrUNF3CGrpico9mgHkqNEBLLdc3SLk4oMlyi0usIPtVRRRAvraXiEAQnxQNXTcQgCGyHqG3KIyrV4QJ6vCs4JCpWN4M9pDgAS1wcLgEXabi4O4XqtI3QoKsw0OvcaIKP2c7QtE4YR7NsgsGnZjxuwfwnh6cE97TYAyrZmiOSVurXt0I6acOixiXYqKdpF8p3Dho5p4EFNezuBup4g2WYzvGmYtyC3Du3Nz1ugp+F0ddf2bmEvb+cf5but+B6K6xQ1BjyvyNcW2u0l3C17WCbxAAIeslsP6oKfgnZOenq3z+1a9kjMpblLXXDrg3uQdz6qzhj+I+ajMQa3dw9VynxC4NrbFBwqZN+83zv8AslVRBMdWMzDmCB6ZrJfiWIaPtqb38ddQrM/HGCPNcBpF9tggoNViXfcxwyuaSCDuDysuL5bqt4hVvmq5ZwCGveSB/CBlb8gEzZWCyDtI/kgZDot5qhBPnug41D0rqXhWJmByvGZ34bSL3dvbgbEhGtwOkjHe77rXOc5hr/CNPkg89kfc2aCSeAFyfIJzgnY+SQiWYmNo1DR758fhHTfwTxmJRRGzGtG/ugDQHp5eq0GNl3GzSTfwQKO1GBQxi7b346uOqq33Rh4K74pJ7Zgv3W8APed1KQSUQAJAvbc726XQIn0I4Id1O4bC/gmpN9FmMC9kANLh5J1VgpKUMF1iFgC51dTYWugHmmu66FrKi+i0e9DuN0EXKaW22/0Ws03AIdBCooog+4lFFEGCtStitSg4SUwOo3QEzCE3YuVUwEaoAac6Lcu0QdJVMeMzHBzTcXHAjcHkei7ByDs2wXIyarR7lyc9Aa493RVPHqScglkrfAtdf1BP0ViZUaWS/EHBw8fJB47i+MVkBN4hppmtJl8b5Usp/tFqg8NPsiOOjr//AEvYG4S1x91v98zuUixf7OKSUlxYWuI0LDk155Rv53QV2gxcy690E8ke+IvHecSOV9EPF9ns8J/CmDhwEgsT/ub+yZxdnq0DVkf/AD/ogXSYS9zSWN6XOgvyuk0/Z+rGtmW8T+yuUOI1NKzJNTFzLnvRuY4i54tvc7rpV4yx7O7vpoRZw8WnVB5pKKhpIdE/T4QXD1C40+IhkjC8GzXNLmnctDgSLHovSaMgtDncUPi9LFI0hzGkEcQDbz4IE/bTFw92aN4MbwCCNRsFVW4ocou7YEG/UprV01OWFjWhlj+XQnr1SGXBY77koBqjFmiwbdx10b1NzqjcGEszvcyjhm0v5kWTjC8HhaM1tf7uEVU4i2MWFuduA6jkgOo8NjaLyjM8/ES4eWuW3kk3aSYe6LADgNB6LSTHbiwKSVcxcSSboF0p1W9O3W6hau0YsEHR01kLKblbP1XN77BBwm5IKaXgFtUT329UOgiiyogiiiiD7hUUUQYK1K2K1KDLFzqdj4Loxc6jY+CDxHsziU0eIPbGfw3OeZGn3crSe90dsLr0ygxFkwJY4EjQj8zfELz7DIRC2omPvSyOa3nla43Pmfoq3UYi+OT2kb3McNi02Ph1HQoPbs64PkXneC/aVsyqYeXtIx83M/b0Vwoq+Oobnhka9v8ACb2PIjcFAVJusT0ZIDsy5SPIGoWn+IDIWuB6WQMaCkLdShMdxIMIGh1+nVLH43wDXKsdoa6+utx+vRBc6PGGuIJLdua7z4yza4uvHjiMo9yO/UuP0H7onCsQrp544WRRNzHLmcXWa0C7nG29gCgvWLYqAHG17cvC/wCnyVCxHFBJcOA381c6/BI/cdO9zjvlygXtbQWJA1PFVau7IQ31mksOAIHloECynxt0WgddvJ+vodwmFT2ngdGQ4hrrDRx0J6O9N12d2EpXDT2h6mR/7oOr+z2BozXdYc3Gx6c0FfFVGXEmWPj+Zo3N+ayZGOHde0m42cDp6rvUYFEB3LJYaZrDsgewCw3KBxR97gC2i7UlUGNsB+y4VUwOpQKooCNytcy6vnvoEO+yDYOWHSIaSS3ggZaonbQfNAfJUAb/ANUunqC7oFyuoQgwoooEGVFmyiDCiyog+4FFFEGCtStitCg2YtJxoVuxc6gaHwQeTdsqZ7DoO7rYN4C53H6rz6tevWsbbnPXXTc8VS8TwYO3AabXvcNOg6k/RBTYW7v+EfM+RS3Ccempan20R1Gjm/lkF7lrrfXgrNW4Z7NuVxBuTa2R29rX4+ip33Ui1wQTz5lB9Bdne0MddEJIn2IFnsdbOx3Jw49DxRM8Jvc28v2Xg1DVSUzg+J7mPHFvHoRsR0K9X7HdsmVbMk2VlQ0cNGyD4m8jzCB+2UNvo3bwSCrrow85gCD4I3FqgOHVJ4sJjlNnPI8NkBVIaUu1Fr8LqwUlTTsPca1pHHj6pLP2AheNHgG3w/1SSv7D1cN/u9S4jkSSPR1wgLxmaRhL2vzM172t7nnyKrMmKPe6+/Ox+qFravEIGlk0AkZ8TRlOnUXHyTer7Jyhkbg8Znsa8hlrNuL2zO38eiDWTG7c2+P9FmXGQ4e+Ntv+0HV9lZMt3ykg/wAQ09EKzsw076+Ov1QKKiqJeTmFvEfIBC+3JOgPnorL/gbGDQjyAHzSSolDTbQ9QgxHPa110mc0hK5am5GXU9NvVdDKQLusgj28hYIKqqA3bUqVmIjYan5JW9xJuUG0spcuazZSyDC2csWWwCDRZAWbKIIVFCFmyDCizZRB9vqKKIMFaFblaFBli0n2K3jWs2xQefYxUEEhnMgnj43VRrOJPwu+hVtxsWccugDyLnXxVTr7X3cd9tB9ECaeQZm+X1SwMB7rhcZvpujagMu05ZOH5wf0Q0jWZzo8au49bckHOuwppcQNPm304eSU1NE+MhwvodHN4HxGoKtNVCwudZ7xtuAdDz0CV1THDW43HTigmE9tJIi0TtE0d9eD7fR3hovRaFtDWMzwlvi3uvaeRG4K8mrKYO1sQeY1B8UBHPJTS5mOLXNO7djbWzhxHRB7Z9zqYbvZIJRoMsh71hyeP1BQ9b2hkZFaT8Nzjb8QZfA5r2PkVUcI+0oZh7dpA4lt3D03HzXoNJ2hoquO2aN44g2It1BQLMPxuN5ILgdemugQ2NuhmADZSx40FtrcrdFjFuwtBUZjAwxvGuaEkWJ26Lx3FBNTzPiMrzlNr5jqOGl0HoE1K8ubGybO5xtbT1vZB9p6SqpWXEjXahthZ2rgbD5FUYYlN/5H39D6oyg7QzRvDnkygX7rzpexANxsQgZRurCNS0cbWP7rn/hbnm8p14gaD0Q7+1ct7hrB6n5pfVYxK83uB4f1QPKqOOJpy20Hqq1V1hf0C5Ou7Uknx1WAxBzAW4atrLdoQc8qhWxCwQg1KwtiFhBqosrCDKytSshBmyiyog+3VFFEGCtCoogzGtZdioog8/xzd/R5/VVSquTpz6c1FEFcqQdNOSHmv7R1/iO38ywogMkls8kg2HguU9UwtOmuZh48zfp/14qKIF04YenUXQmJ6ucNCLm1wL7HjuoogT1MPTn9Shg2xuCQeY0PqFhRA3w3Hayn70U7wDuC7MDw1DroDEJHzSOlf77zc2sB5D1UUQc4mF2nHy81wAuoogxlC2LdBp/d1FEGA0rURkqKIMmOy2jbqoog0P8Afoo4KKINHBaFRRBgrCiiDNlkKKIMqKK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http://mamapages.ru/wp-content/uploads/2013/12/1375788957_.jpg"/>
          <p:cNvPicPr>
            <a:picLocks noChangeAspect="1" noChangeArrowheads="1"/>
          </p:cNvPicPr>
          <p:nvPr/>
        </p:nvPicPr>
        <p:blipFill>
          <a:blip r:embed="rId3" cstate="screen"/>
          <a:srcRect/>
          <a:stretch>
            <a:fillRect/>
          </a:stretch>
        </p:blipFill>
        <p:spPr bwMode="auto">
          <a:xfrm>
            <a:off x="0" y="3717032"/>
            <a:ext cx="4572000"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TotalTime>
  <Words>469</Words>
  <Application>Microsoft Office PowerPoint</Application>
  <PresentationFormat>Экран (4:3)</PresentationFormat>
  <Paragraphs>43</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Ученики начальных классов принимали участие в создание работы</vt:lpstr>
      <vt:lpstr>Слайд 12</vt:lpstr>
      <vt:lpstr>Слайд 13</vt:lpstr>
      <vt:lpstr>Слайд 14</vt:lpstr>
      <vt:lpstr>Слайд 15</vt:lpstr>
      <vt:lpstr>Слайд 16</vt:lpstr>
      <vt:lpstr>Лучше устать от спорта , чем умереть от наркотиков</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Евросеть</dc:creator>
  <cp:lastModifiedBy>школа</cp:lastModifiedBy>
  <cp:revision>39</cp:revision>
  <dcterms:created xsi:type="dcterms:W3CDTF">2014-02-17T15:23:03Z</dcterms:created>
  <dcterms:modified xsi:type="dcterms:W3CDTF">2014-03-18T09:25:20Z</dcterms:modified>
</cp:coreProperties>
</file>