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61" r:id="rId3"/>
    <p:sldId id="260" r:id="rId4"/>
    <p:sldId id="265" r:id="rId5"/>
    <p:sldId id="300" r:id="rId6"/>
    <p:sldId id="301" r:id="rId7"/>
    <p:sldId id="305" r:id="rId8"/>
    <p:sldId id="304" r:id="rId9"/>
    <p:sldId id="306" r:id="rId10"/>
    <p:sldId id="30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FF66FF"/>
    <a:srgbClr val="FFFF00"/>
    <a:srgbClr val="FF3300"/>
    <a:srgbClr val="6600FF"/>
    <a:srgbClr val="FFCC00"/>
    <a:srgbClr val="00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9849" autoAdjust="0"/>
  </p:normalViewPr>
  <p:slideViewPr>
    <p:cSldViewPr>
      <p:cViewPr varScale="1">
        <p:scale>
          <a:sx n="72" d="100"/>
          <a:sy n="72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B1E9-D3D0-4B4C-89AB-27FD258F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9FE8-941A-46B3-816D-D8F6FEA8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FE09-6631-455E-A809-29F69A71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838" y="798513"/>
            <a:ext cx="80168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97FA-72FB-4EBE-87A6-72CC1E3B4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11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2B02-765D-4F46-9F3D-6E0A0228E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49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6D7A-ED9F-4696-811F-3D1AC27CD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1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029D-47C9-4579-B844-79F1B5EF9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12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C02D-1157-4FC7-9BAF-D3E893B95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6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F2AE-7AB8-40F4-9F0C-9510BB4D3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34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A2ED-FE4E-4F3C-A7A9-CDA9BF543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66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3FAF-04D2-44F6-ABC9-0E8F19BC2F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24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8DF6-B7D6-4C0D-A855-5A7CB77D4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7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0351-457D-461B-A8C8-CCD7FFC5A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19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4996501" y="482171"/>
            <a:chExt cx="3511387" cy="5149101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76227D37-51B8-4D58-9BD3-D57809E7395D}"/>
                </a:ext>
              </a:extLst>
            </p:cNvPr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AF5D1667-4B39-4C79-9691-9AEEB8F02FE6}"/>
                </a:ext>
              </a:extLst>
            </p:cNvPr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>
              <a:defRPr lang="en-US" sz="32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F970D72-698A-4DD8-9150-B5A51625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082925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587CB31-8086-4A56-93F8-5DB75A0E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0813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7344C8-DE15-443F-A67E-9E12F8EE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0186-8069-43D0-8EC8-ADC9ED97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72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1C710D-E1C2-45A0-8236-203A8D8511C9}"/>
              </a:ext>
            </a:extLst>
          </p:cNvPr>
          <p:cNvSpPr/>
          <p:nvPr/>
        </p:nvSpPr>
        <p:spPr>
          <a:xfrm>
            <a:off x="0" y="3622675"/>
            <a:ext cx="9144000" cy="25114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>
            <a:fillRect/>
          </a:stretch>
        </p:blipFill>
        <p:spPr bwMode="auto">
          <a:xfrm>
            <a:off x="0" y="6135688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19332-741D-4E5B-BA58-98DB87B8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251575" cy="104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2515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4325-F7F7-4034-8309-0B76B0122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26063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354A-3C25-4F9F-8EFF-49C16BE8E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3719512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D2222-639D-4B7F-BB22-8A24CA4E6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A3C738D-1F6F-4E26-BC61-E5E620A39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ABCD54-A088-4822-94C3-C6B29696EE9B}"/>
              </a:ext>
            </a:extLst>
          </p:cNvPr>
          <p:cNvCxnSpPr/>
          <p:nvPr/>
        </p:nvCxnSpPr>
        <p:spPr>
          <a:xfrm>
            <a:off x="0" y="61452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3" r:id="rId9"/>
    <p:sldLayoutId id="2147483980" r:id="rId10"/>
    <p:sldLayoutId id="2147483981" r:id="rId11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anose="02060603020205020403" pitchFamily="18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niconf.ru/ru/about_company/structur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A45D9739-44CA-44DF-8255-C1FB12D05D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960438"/>
            <a:ext cx="8358188" cy="8778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«Дети, подростки, молодежь – против наркотиков!»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1220788" y="2595563"/>
            <a:ext cx="6702425" cy="1928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atin typeface="Times New Roman" panose="02020603050405020304" pitchFamily="18" charset="0"/>
                <a:cs typeface="Times New Roman" panose="02020603050405020304" pitchFamily="18" charset="0"/>
              </a:rPr>
              <a:t>Я выбираю</a:t>
            </a:r>
          </a:p>
          <a:p>
            <a:pPr algn="ctr"/>
            <a:r>
              <a:rPr lang="ru-RU" sz="3600" kern="10">
                <a:latin typeface="Times New Roman" panose="02020603050405020304" pitchFamily="18" charset="0"/>
                <a:cs typeface="Times New Roman" panose="02020603050405020304" pitchFamily="18" charset="0"/>
              </a:rPr>
              <a:t>Жизнь!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1835150" y="476250"/>
            <a:ext cx="5445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200" b="1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  <a:sym typeface="Arial Black" panose="020B0A04020102020204" pitchFamily="34" charset="0"/>
              </a:rPr>
              <a:t>Остановись! Задумайся</a:t>
            </a:r>
            <a:r>
              <a:rPr lang="ru-RU" altLang="ru-RU" sz="3200" b="1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  <a:sym typeface="Arial Black" panose="020B0A04020102020204" pitchFamily="34" charset="0"/>
              </a:rPr>
              <a:t>!</a:t>
            </a:r>
            <a:endParaRPr lang="ru-RU" altLang="ru-RU" sz="3200">
              <a:latin typeface="Times New Roman" panose="02020603050405020304" pitchFamily="18" charset="0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2060575" y="1268413"/>
            <a:ext cx="4572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Pts val="3200"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СКАЖИ НАРКОТИКАМ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963"/>
              </a:spcBef>
              <a:buClrTx/>
              <a:buSzPts val="4800"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НЕТ!!!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0D508-AB3B-4209-BED1-B76EDC41B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29" y="2351108"/>
            <a:ext cx="6100342" cy="390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9A8D96D6-46ED-4E45-9A01-0CB7F8D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963" y="549275"/>
            <a:ext cx="6249987" cy="1049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 -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B926AC1A-AAC3-4132-9CA6-BC553E03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338" y="2276475"/>
            <a:ext cx="3760787" cy="2581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/>
              <a:t>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заболевание, выражающееся в непреодолимом влечении к наркотикам, в глубокой психической и физической зависимости от них.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4FEEF-D5C9-443C-ABE7-E86C17B8A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0250"/>
            <a:ext cx="4572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036763" y="566738"/>
            <a:ext cx="5070475" cy="173355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ГРЕЧЕСКОГО)</a:t>
            </a: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454025" y="3394075"/>
            <a:ext cx="4233863" cy="159543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«нарко»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ОЦЕПЕНЕНИЕ</a:t>
            </a: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748213" y="4033838"/>
            <a:ext cx="4219575" cy="207645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«мания»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НЕИСТОВСТВО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СТРАСТЬ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БЕЗУМИЕ</a:t>
            </a:r>
            <a:endParaRPr lang="ru-RU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Стрелка вниз 9"/>
          <p:cNvSpPr>
            <a:spLocks noChangeArrowheads="1"/>
          </p:cNvSpPr>
          <p:nvPr/>
        </p:nvSpPr>
        <p:spPr bwMode="auto">
          <a:xfrm>
            <a:off x="2070100" y="2417763"/>
            <a:ext cx="1000125" cy="7858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150" name="Стрелка вниз 10"/>
          <p:cNvSpPr>
            <a:spLocks noChangeArrowheads="1"/>
          </p:cNvSpPr>
          <p:nvPr/>
        </p:nvSpPr>
        <p:spPr bwMode="auto">
          <a:xfrm>
            <a:off x="6321425" y="2417763"/>
            <a:ext cx="785813" cy="1571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0ED93F61-20B0-44BD-96A7-3EE8F1AB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514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потреблением наркотиков среди молодежи в России продолжает оставаться катастрофической. Результаты многочисленных исследований показывают существование устойчивой тенденции к значительному и постоянному росту потребления наркотиков  и токсических веществ с одновременным снижением возраста приобщающейся  к ним молодежи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7171" name="Picture 9" descr="Кондитерские фабрик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587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219;p28">
            <a:extLst>
              <a:ext uri="{FF2B5EF4-FFF2-40B4-BE49-F238E27FC236}">
                <a16:creationId xmlns:a16="http://schemas.microsoft.com/office/drawing/2014/main" id="{62F78732-6605-4CF5-BA7C-93E720EE4A3F}"/>
              </a:ext>
            </a:extLst>
          </p:cNvPr>
          <p:cNvGraphicFramePr>
            <a:graphicFrameLocks noGrp="1"/>
          </p:cNvGraphicFramePr>
          <p:nvPr/>
        </p:nvGraphicFramePr>
        <p:xfrm>
          <a:off x="0" y="422275"/>
          <a:ext cx="9144000" cy="7392988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2141476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6315597"/>
                    </a:ext>
                  </a:extLst>
                </a:gridCol>
              </a:tblGrid>
              <a:tr h="1188780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Мотивы, побуждающие молодёжь  употреблять наркотики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Цифровое значение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02422"/>
                  </a:ext>
                </a:extLst>
              </a:tr>
              <a:tr h="6204208">
                <a:tc>
                  <a:txBody>
                    <a:bodyPr/>
                    <a:lstStyle>
                      <a:lvl1pPr marL="457200" indent="-4572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Подражание другим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«От скуки»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«Чтобы друзья не считали меня мокрой курицей»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Желание забыться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Психическая травма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Незнание тяжёлых последствий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Назначение наркотиков в качестве средств лечения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«Чтобы придать себе смелость и уверенность»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«Чтобы легче общаться с другими людьми»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Желание испытать чувство эйфории, кайфа 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9E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1450" marR="9145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25,3%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3,1%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13,3%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9E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9,6%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2,3%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1,3%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7,5%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9E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8,4%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10,1%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9E"/>
                        </a:buClr>
                        <a:buSzPts val="24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68,3%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6888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462C1D-A8F9-46BF-9585-F42E33A07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9" y="598505"/>
            <a:ext cx="8402828" cy="559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162300" y="336550"/>
            <a:ext cx="292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454545"/>
              </a:buClr>
              <a:buSzPts val="2400"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Наркотики:</a:t>
            </a:r>
            <a:endParaRPr lang="ru-RU" altLang="ru-RU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5640388" y="37592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Вызывают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психическую 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зависимость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5364163" y="11001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Влияют на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наследственность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-193675" y="11096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Разрушают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нервную систему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-539750" y="32575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Приводят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к социальной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деградации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5651500" y="24288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Вызывают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поражения кожи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-280988" y="2111375"/>
            <a:ext cx="45720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Поражают 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внутренние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600"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органы</a:t>
            </a:r>
            <a:endParaRPr lang="ru-RU" altLang="ru-RU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250825" y="293688"/>
            <a:ext cx="47164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спортом - это реальная альтернатива миру наркотиков. Молодежь, вовлеченная в спортивную жизнь, в меньшей степени подвержена воздействию вредных привычек.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8B9E97-DE79-4BC7-8DCE-AD1ECFCA6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79052"/>
            <a:ext cx="6114256" cy="45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684213" y="1382713"/>
            <a:ext cx="388778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это спасение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 наркотиков, курения.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это творение,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и веселье.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К спорту мы приложим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Все свои умения,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не найти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К жизни отвращения.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– это мир, здоровье, красота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Наркотики – страх, боль, темнота. 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 вами: свет или тьма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278063" y="476250"/>
            <a:ext cx="5021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против наркотиков!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EF90A-7CD1-424A-9F28-48A669A85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40" y="1061447"/>
            <a:ext cx="4012638" cy="284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7318B-A682-46BB-AFCF-F12D45A27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00" y="3905365"/>
            <a:ext cx="4184375" cy="277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124075" y="130175"/>
            <a:ext cx="5543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Веди здоровый образ жизни!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DB182-3056-42A9-8B5E-FDB398A21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" y="908720"/>
            <a:ext cx="4608842" cy="307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AA14AC-FACE-43DE-B499-626882BF1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45" y="3363177"/>
            <a:ext cx="4918227" cy="338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Галерея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1445</TotalTime>
  <Words>282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Rockwell</vt:lpstr>
      <vt:lpstr>Arial</vt:lpstr>
      <vt:lpstr>Calibri</vt:lpstr>
      <vt:lpstr>Times New Roman</vt:lpstr>
      <vt:lpstr>Arial Black</vt:lpstr>
      <vt:lpstr>Галерея</vt:lpstr>
      <vt:lpstr> «Дети, подростки, молодежь – против наркотиков!»</vt:lpstr>
      <vt:lpstr>НАРКОМАНИЯ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Электролиз. Удивительный мир гальваники</dc:title>
  <dc:creator>Мама</dc:creator>
  <cp:lastModifiedBy>User</cp:lastModifiedBy>
  <cp:revision>86</cp:revision>
  <cp:lastPrinted>1601-01-01T00:00:00Z</cp:lastPrinted>
  <dcterms:created xsi:type="dcterms:W3CDTF">2008-03-22T16:55:53Z</dcterms:created>
  <dcterms:modified xsi:type="dcterms:W3CDTF">2020-12-22T10:13:35Z</dcterms:modified>
</cp:coreProperties>
</file>