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5" r:id="rId3"/>
    <p:sldId id="257" r:id="rId4"/>
    <p:sldId id="259" r:id="rId5"/>
    <p:sldId id="260" r:id="rId6"/>
    <p:sldId id="258" r:id="rId7"/>
    <p:sldId id="261" r:id="rId8"/>
    <p:sldId id="262" r:id="rId9"/>
    <p:sldId id="264" r:id="rId10"/>
    <p:sldId id="266" r:id="rId11"/>
    <p:sldId id="267" r:id="rId12"/>
    <p:sldId id="263" r:id="rId1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663300"/>
    <a:srgbClr val="623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1" d="100"/>
          <a:sy n="81" d="100"/>
        </p:scale>
        <p:origin x="941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ru-RU" altLang="ru-RU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ru-RU" altLang="ru-RU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0A6BAC-DA14-4750-B161-9E5EDC482C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8790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DD56E-63FA-4B21-AEE2-40668EDFB2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6227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BF53C-6A6A-4EA7-8EBC-3E259D15F5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6887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416"/>
            <a:ext cx="8229600" cy="11406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73687B-4332-497D-A0B7-FECD40320D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818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AED84-10B2-4B42-BB71-2911B28EA0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327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9087F-48DA-4177-A2B2-84C5E73898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924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4FCAE-8BE0-4E0B-8BE7-29F950A20D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380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8CCB8-196F-4A8A-AB90-DEA42EF140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303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8A5FE-61E6-4045-8BDE-04A4D89A2D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942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66F0F-559F-4730-8092-FC72C5DF4C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74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B8D95-A9C6-40C5-B304-5F5A96E877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80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508D1-CC13-4DA2-96AF-26AA6786A0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940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ru-RU" altLang="ru-RU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028" name="Picture 4" descr="A:\minispir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A:\minispir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0DE870F-7726-4A57-B7ED-2348FF514E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620000" cy="5029200"/>
          </a:xfrm>
        </p:spPr>
        <p:txBody>
          <a:bodyPr/>
          <a:lstStyle/>
          <a:p>
            <a:pPr eaLnBrk="1" hangingPunct="1"/>
            <a:r>
              <a:rPr lang="ru-RU" altLang="ru-RU" sz="8000" b="1" i="1" smtClean="0">
                <a:solidFill>
                  <a:srgbClr val="993300"/>
                </a:solidFill>
                <a:latin typeface="Bookman Old Style" panose="02050604050505020204" pitchFamily="18" charset="0"/>
              </a:rPr>
              <a:t/>
            </a:r>
            <a:br>
              <a:rPr lang="ru-RU" altLang="ru-RU" sz="8000" b="1" i="1" smtClean="0">
                <a:solidFill>
                  <a:srgbClr val="993300"/>
                </a:solidFill>
                <a:latin typeface="Bookman Old Style" panose="02050604050505020204" pitchFamily="18" charset="0"/>
              </a:rPr>
            </a:br>
            <a:r>
              <a:rPr lang="ru-RU" altLang="ru-RU" sz="8000" b="1" i="1" smtClean="0">
                <a:solidFill>
                  <a:srgbClr val="993300"/>
                </a:solidFill>
                <a:latin typeface="Bookman Old Style" panose="02050604050505020204" pitchFamily="18" charset="0"/>
              </a:rPr>
              <a:t/>
            </a:r>
            <a:br>
              <a:rPr lang="ru-RU" altLang="ru-RU" sz="8000" b="1" i="1" smtClean="0">
                <a:solidFill>
                  <a:srgbClr val="993300"/>
                </a:solidFill>
                <a:latin typeface="Bookman Old Style" panose="02050604050505020204" pitchFamily="18" charset="0"/>
              </a:rPr>
            </a:br>
            <a:r>
              <a:rPr lang="ru-RU" altLang="ru-RU" sz="8000" b="1" i="1" smtClean="0">
                <a:solidFill>
                  <a:srgbClr val="993300"/>
                </a:solidFill>
                <a:latin typeface="Bookman Old Style" panose="02050604050505020204" pitchFamily="18" charset="0"/>
              </a:rPr>
              <a:t/>
            </a:r>
            <a:br>
              <a:rPr lang="ru-RU" altLang="ru-RU" sz="8000" b="1" i="1" smtClean="0">
                <a:solidFill>
                  <a:srgbClr val="993300"/>
                </a:solidFill>
                <a:latin typeface="Bookman Old Style" panose="02050604050505020204" pitchFamily="18" charset="0"/>
              </a:rPr>
            </a:br>
            <a:r>
              <a:rPr lang="ru-RU" altLang="ru-RU" sz="8000" b="1" i="1" smtClean="0">
                <a:solidFill>
                  <a:srgbClr val="993300"/>
                </a:solidFill>
                <a:latin typeface="Bookman Old Style" panose="02050604050505020204" pitchFamily="18" charset="0"/>
              </a:rPr>
              <a:t>Выбери</a:t>
            </a:r>
            <a:r>
              <a:rPr lang="ru-RU" altLang="ru-RU" sz="8000" i="1" smtClean="0">
                <a:solidFill>
                  <a:srgbClr val="993300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ru-RU" sz="8800" b="1" i="1" smtClean="0">
                <a:solidFill>
                  <a:srgbClr val="993300"/>
                </a:solidFill>
                <a:latin typeface="Bookman Old Style" panose="02050604050505020204" pitchFamily="18" charset="0"/>
              </a:rPr>
              <a:t>жизнь</a:t>
            </a:r>
            <a:r>
              <a:rPr lang="ru-RU" altLang="ru-RU" sz="8000" i="1" smtClean="0">
                <a:solidFill>
                  <a:srgbClr val="993300"/>
                </a:solidFill>
                <a:latin typeface="Bookman Old Style" panose="02050604050505020204" pitchFamily="18" charset="0"/>
              </a:rPr>
              <a:t>!!!</a:t>
            </a:r>
            <a:br>
              <a:rPr lang="ru-RU" altLang="ru-RU" sz="8000" i="1" smtClean="0">
                <a:solidFill>
                  <a:srgbClr val="993300"/>
                </a:solidFill>
                <a:latin typeface="Bookman Old Style" panose="02050604050505020204" pitchFamily="18" charset="0"/>
              </a:rPr>
            </a:br>
            <a:r>
              <a:rPr lang="ru-RU" altLang="ru-RU" sz="8000" i="1" smtClean="0">
                <a:solidFill>
                  <a:srgbClr val="993300"/>
                </a:solidFill>
                <a:latin typeface="Bookman Old Style" panose="02050604050505020204" pitchFamily="18" charset="0"/>
              </a:rPr>
              <a:t/>
            </a:r>
            <a:br>
              <a:rPr lang="ru-RU" altLang="ru-RU" sz="8000" i="1" smtClean="0">
                <a:solidFill>
                  <a:srgbClr val="993300"/>
                </a:solidFill>
                <a:latin typeface="Bookman Old Style" panose="02050604050505020204" pitchFamily="18" charset="0"/>
              </a:rPr>
            </a:br>
            <a:r>
              <a:rPr lang="ru-RU" altLang="ru-RU" sz="1400" b="1" i="1" smtClean="0">
                <a:solidFill>
                  <a:srgbClr val="663300"/>
                </a:solidFill>
                <a:latin typeface="Bookman Old Style" panose="02050604050505020204" pitchFamily="18" charset="0"/>
              </a:rPr>
              <a:t>Всероссийский месячник антинаркотической направленности и популяризации здорового образа жизни </a:t>
            </a:r>
            <a:br>
              <a:rPr lang="ru-RU" altLang="ru-RU" sz="1400" b="1" i="1" smtClean="0">
                <a:solidFill>
                  <a:srgbClr val="663300"/>
                </a:solidFill>
                <a:latin typeface="Bookman Old Style" panose="02050604050505020204" pitchFamily="18" charset="0"/>
              </a:rPr>
            </a:br>
            <a:r>
              <a:rPr lang="ru-RU" altLang="ru-RU" sz="1400" b="1" i="1" smtClean="0">
                <a:solidFill>
                  <a:srgbClr val="663300"/>
                </a:solidFill>
                <a:latin typeface="Bookman Old Style" panose="02050604050505020204" pitchFamily="18" charset="0"/>
              </a:rPr>
              <a:t>в период с 26 мая по 25 июня 2020 года</a:t>
            </a:r>
            <a:r>
              <a:rPr lang="ru-RU" altLang="ru-RU" sz="8000" b="1" i="1" smtClean="0">
                <a:solidFill>
                  <a:srgbClr val="663300"/>
                </a:solidFill>
                <a:latin typeface="Bookman Old Style" panose="02050604050505020204" pitchFamily="18" charset="0"/>
              </a:rPr>
              <a:t/>
            </a:r>
            <a:br>
              <a:rPr lang="ru-RU" altLang="ru-RU" sz="8000" b="1" i="1" smtClean="0">
                <a:solidFill>
                  <a:srgbClr val="663300"/>
                </a:solidFill>
                <a:latin typeface="Bookman Old Style" panose="02050604050505020204" pitchFamily="18" charset="0"/>
              </a:rPr>
            </a:br>
            <a:endParaRPr lang="ru-RU" altLang="ru-RU" sz="8000" b="1" i="1" smtClean="0">
              <a:solidFill>
                <a:srgbClr val="6633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1547813" y="476250"/>
            <a:ext cx="6553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solidFill>
                  <a:srgbClr val="663300"/>
                </a:solidFill>
              </a:rPr>
              <a:t>Областное автономное учреждение социального обслуживания </a:t>
            </a:r>
          </a:p>
          <a:p>
            <a:pPr algn="ctr" eaLnBrk="1" hangingPunct="1"/>
            <a:r>
              <a:rPr lang="ru-RU" altLang="ru-RU" sz="1400" b="1">
                <a:solidFill>
                  <a:srgbClr val="663300"/>
                </a:solidFill>
              </a:rPr>
              <a:t>«Валдайский комплексный центр социального обслуживания»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4"/>
          <p:cNvSpPr>
            <a:spLocks noChangeArrowheads="1"/>
          </p:cNvSpPr>
          <p:nvPr/>
        </p:nvSpPr>
        <p:spPr bwMode="auto">
          <a:xfrm>
            <a:off x="1619250" y="2060575"/>
            <a:ext cx="6624638" cy="358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3600" b="1">
                <a:solidFill>
                  <a:srgbClr val="993300"/>
                </a:solidFill>
              </a:rPr>
              <a:t>Нет наркотиков безопасных! Не существует наркотиков, которые бы не вызывали зависимости, не существует людей, для которых наркотики были бы безопасны.</a:t>
            </a:r>
          </a:p>
        </p:txBody>
      </p:sp>
      <p:pic>
        <p:nvPicPr>
          <p:cNvPr id="13315" name="Picture 7" descr="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04813"/>
            <a:ext cx="18669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690563"/>
            <a:ext cx="3168650" cy="305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Прямоугольник 2"/>
          <p:cNvSpPr>
            <a:spLocks noChangeArrowheads="1"/>
          </p:cNvSpPr>
          <p:nvPr/>
        </p:nvSpPr>
        <p:spPr bwMode="auto">
          <a:xfrm>
            <a:off x="1763713" y="3746500"/>
            <a:ext cx="6659562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3200" b="1" i="1">
                <a:solidFill>
                  <a:srgbClr val="993300"/>
                </a:solidFill>
              </a:rPr>
              <a:t>Наркомания — это не болезнь в обычном смысле этого слова, но это и не просто порок из числа тех, что присуще здоровым людям.</a:t>
            </a:r>
            <a:r>
              <a:rPr lang="ru-RU" altLang="ru-RU" sz="3200">
                <a:solidFill>
                  <a:srgbClr val="9933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676400"/>
            <a:ext cx="7467600" cy="4114800"/>
          </a:xfrm>
        </p:spPr>
        <p:txBody>
          <a:bodyPr/>
          <a:lstStyle/>
          <a:p>
            <a:pPr eaLnBrk="1" hangingPunct="1"/>
            <a:r>
              <a:rPr lang="ru-RU" altLang="ru-RU" sz="8000" b="1" i="1" smtClean="0">
                <a:solidFill>
                  <a:srgbClr val="993300"/>
                </a:solidFill>
                <a:latin typeface="Bookman Old Style" panose="02050604050505020204" pitchFamily="18" charset="0"/>
              </a:rPr>
              <a:t>Выбери</a:t>
            </a:r>
            <a:r>
              <a:rPr lang="ru-RU" altLang="ru-RU" sz="8000" i="1" smtClean="0">
                <a:solidFill>
                  <a:srgbClr val="993300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ru-RU" sz="8800" b="1" i="1" smtClean="0">
                <a:solidFill>
                  <a:srgbClr val="993300"/>
                </a:solidFill>
                <a:latin typeface="Bookman Old Style" panose="02050604050505020204" pitchFamily="18" charset="0"/>
              </a:rPr>
              <a:t>жизнь</a:t>
            </a:r>
            <a:r>
              <a:rPr lang="ru-RU" altLang="ru-RU" sz="8000" i="1" smtClean="0">
                <a:solidFill>
                  <a:srgbClr val="993300"/>
                </a:solidFill>
                <a:latin typeface="Bookman Old Style" panose="02050604050505020204" pitchFamily="18" charset="0"/>
              </a:rPr>
              <a:t>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993300"/>
                </a:solidFill>
              </a:rPr>
              <a:t>Наркомания это…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14863" y="1600200"/>
            <a:ext cx="3557587" cy="45259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altLang="ru-RU" sz="1800" b="1" i="1" smtClean="0">
                <a:solidFill>
                  <a:srgbClr val="993300"/>
                </a:solidFill>
              </a:rPr>
              <a:t>Состояние периодической или хронической интоксикации, вызванной употреблением натуральных или синтетических наркотических веществ. К наркомании относится употребление только тех наркотических веществ и медицинских препаратов, которые включены в список наркотических лекарственных форм, утвержденный Министерством Здравоохранения Российской Федерации. Это имеет не только медицинское, но и юридическое значение.</a:t>
            </a:r>
            <a:r>
              <a:rPr lang="ru-RU" altLang="ru-RU" sz="1800" b="1" smtClean="0">
                <a:solidFill>
                  <a:srgbClr val="993300"/>
                </a:solidFill>
              </a:rPr>
              <a:t> </a:t>
            </a:r>
          </a:p>
        </p:txBody>
      </p:sp>
      <p:pic>
        <p:nvPicPr>
          <p:cNvPr id="5124" name="Picture 8" descr="fo241_11_05(1)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813" y="1916113"/>
            <a:ext cx="2952750" cy="4249737"/>
          </a:xfr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/>
      <p:bldP spid="12288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620000" cy="6096000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993300"/>
                </a:solidFill>
              </a:rPr>
              <a:t>Сегодня в мире насчитывается около 200 млн. человек, страдающих наркоманией. </a:t>
            </a:r>
            <a:br>
              <a:rPr lang="ru-RU" altLang="ru-RU" smtClean="0">
                <a:solidFill>
                  <a:srgbClr val="993300"/>
                </a:solidFill>
              </a:rPr>
            </a:br>
            <a:r>
              <a:rPr lang="ru-RU" altLang="ru-RU" smtClean="0">
                <a:solidFill>
                  <a:srgbClr val="993300"/>
                </a:solidFill>
              </a:rPr>
              <a:t>Эта армия инвалидов в физическом и моральном отношении превосходит количество людей, ставших инвалидами во второй мировой войне.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663300"/>
                </a:solidFill>
              </a:rPr>
              <a:t>Из дневника Ольги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620000" cy="4572000"/>
          </a:xfrm>
        </p:spPr>
        <p:txBody>
          <a:bodyPr/>
          <a:lstStyle/>
          <a:p>
            <a:pPr eaLnBrk="1" hangingPunct="1"/>
            <a:r>
              <a:rPr lang="ru-RU" altLang="ru-RU" sz="2400" i="1" smtClean="0">
                <a:solidFill>
                  <a:srgbClr val="993300"/>
                </a:solidFill>
              </a:rPr>
              <a:t>Сегодня мы были на дискотеке. </a:t>
            </a:r>
          </a:p>
          <a:p>
            <a:pPr eaLnBrk="1" hangingPunct="1"/>
            <a:r>
              <a:rPr lang="ru-RU" altLang="ru-RU" sz="2400" i="1" smtClean="0">
                <a:solidFill>
                  <a:srgbClr val="993300"/>
                </a:solidFill>
              </a:rPr>
              <a:t>Дима курил сигарету и предложил её мне. Я сделала</a:t>
            </a:r>
          </a:p>
          <a:p>
            <a:pPr eaLnBrk="1" hangingPunct="1"/>
            <a:r>
              <a:rPr lang="ru-RU" altLang="ru-RU" sz="2400" i="1" smtClean="0">
                <a:solidFill>
                  <a:srgbClr val="993300"/>
                </a:solidFill>
              </a:rPr>
              <a:t>пару затяжек и ощутила головокружение и…</a:t>
            </a:r>
          </a:p>
          <a:p>
            <a:pPr eaLnBrk="1" hangingPunct="1"/>
            <a:r>
              <a:rPr lang="ru-RU" altLang="ru-RU" sz="2400" i="1" smtClean="0">
                <a:solidFill>
                  <a:srgbClr val="993300"/>
                </a:solidFill>
              </a:rPr>
              <a:t>эйфорию, время остановилось. Секунды протекали и</a:t>
            </a:r>
          </a:p>
          <a:p>
            <a:pPr eaLnBrk="1" hangingPunct="1"/>
            <a:r>
              <a:rPr lang="ru-RU" altLang="ru-RU" sz="2400" i="1" smtClean="0">
                <a:solidFill>
                  <a:srgbClr val="993300"/>
                </a:solidFill>
              </a:rPr>
              <a:t>падали в вечность…все чувства обострились…сейчас</a:t>
            </a:r>
          </a:p>
          <a:p>
            <a:pPr eaLnBrk="1" hangingPunct="1"/>
            <a:r>
              <a:rPr lang="ru-RU" altLang="ru-RU" sz="2400" i="1" smtClean="0">
                <a:solidFill>
                  <a:srgbClr val="993300"/>
                </a:solidFill>
              </a:rPr>
              <a:t>в моей душе опустошение…я хочу вновьзакурить…</a:t>
            </a:r>
          </a:p>
          <a:p>
            <a:pPr eaLnBrk="1" hangingPunct="1"/>
            <a:r>
              <a:rPr lang="ru-RU" altLang="ru-RU" sz="2400" i="1" smtClean="0">
                <a:solidFill>
                  <a:srgbClr val="993300"/>
                </a:solidFill>
              </a:rPr>
              <a:t>возможно это была не простая сигарета… нет, не</a:t>
            </a:r>
          </a:p>
          <a:p>
            <a:pPr eaLnBrk="1" hangingPunct="1"/>
            <a:r>
              <a:rPr lang="ru-RU" altLang="ru-RU" sz="2400" i="1" smtClean="0">
                <a:solidFill>
                  <a:srgbClr val="993300"/>
                </a:solidFill>
              </a:rPr>
              <a:t>буду…а с одного раза ничего не будет…</a:t>
            </a:r>
            <a:r>
              <a:rPr lang="ru-RU" altLang="ru-RU" sz="2800" i="1" smtClean="0">
                <a:solidFill>
                  <a:srgbClr val="9933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75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75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75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75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663300"/>
                </a:solidFill>
              </a:rPr>
              <a:t>Действие наркотиков на психику человека: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i="1" smtClean="0">
                <a:solidFill>
                  <a:srgbClr val="993300"/>
                </a:solidFill>
              </a:rPr>
              <a:t>Резко сужается круг интересов;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i="1" smtClean="0">
                <a:solidFill>
                  <a:srgbClr val="993300"/>
                </a:solidFill>
              </a:rPr>
              <a:t>Падает морально-этический уровень;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i="1" smtClean="0">
                <a:solidFill>
                  <a:srgbClr val="993300"/>
                </a:solidFill>
              </a:rPr>
              <a:t>Мышление теряет логическую связь, появляются элементы бреда;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i="1" smtClean="0">
                <a:solidFill>
                  <a:srgbClr val="993300"/>
                </a:solidFill>
              </a:rPr>
              <a:t>Развиваются рассеянность и забывчивость, переходящая в глубокую потерю памяти;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i="1" smtClean="0">
                <a:solidFill>
                  <a:srgbClr val="993300"/>
                </a:solidFill>
              </a:rPr>
              <a:t>Определяющими чертами характера становятся злобность, грубость, жестокость.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3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3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3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3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3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620000" cy="5867400"/>
          </a:xfrm>
        </p:spPr>
        <p:txBody>
          <a:bodyPr/>
          <a:lstStyle/>
          <a:p>
            <a:pPr eaLnBrk="1" hangingPunct="1"/>
            <a:r>
              <a:rPr lang="ru-RU" altLang="ru-RU" sz="5400" b="1" smtClean="0">
                <a:solidFill>
                  <a:srgbClr val="663300"/>
                </a:solidFill>
              </a:rPr>
              <a:t>Стоп!</a:t>
            </a:r>
            <a:br>
              <a:rPr lang="ru-RU" altLang="ru-RU" sz="5400" b="1" smtClean="0">
                <a:solidFill>
                  <a:srgbClr val="663300"/>
                </a:solidFill>
              </a:rPr>
            </a:br>
            <a:r>
              <a:rPr lang="ru-RU" altLang="ru-RU" sz="5400" b="1" smtClean="0">
                <a:solidFill>
                  <a:srgbClr val="663300"/>
                </a:solidFill>
              </a:rPr>
              <a:t/>
            </a:r>
            <a:br>
              <a:rPr lang="ru-RU" altLang="ru-RU" sz="5400" b="1" smtClean="0">
                <a:solidFill>
                  <a:srgbClr val="663300"/>
                </a:solidFill>
              </a:rPr>
            </a:br>
            <a:r>
              <a:rPr lang="ru-RU" altLang="ru-RU" smtClean="0">
                <a:solidFill>
                  <a:srgbClr val="993300"/>
                </a:solidFill>
              </a:rPr>
              <a:t>Первый наркотик - бесплатно,</a:t>
            </a:r>
            <a:br>
              <a:rPr lang="ru-RU" altLang="ru-RU" smtClean="0">
                <a:solidFill>
                  <a:srgbClr val="993300"/>
                </a:solidFill>
              </a:rPr>
            </a:br>
            <a:r>
              <a:rPr lang="ru-RU" altLang="ru-RU" smtClean="0">
                <a:solidFill>
                  <a:srgbClr val="993300"/>
                </a:solidFill>
              </a:rPr>
              <a:t>потом наркоман заплатит сполна.</a:t>
            </a:r>
            <a:br>
              <a:rPr lang="ru-RU" altLang="ru-RU" smtClean="0">
                <a:solidFill>
                  <a:srgbClr val="993300"/>
                </a:solidFill>
              </a:rPr>
            </a:br>
            <a:r>
              <a:rPr lang="ru-RU" altLang="ru-RU" smtClean="0">
                <a:solidFill>
                  <a:srgbClr val="663300"/>
                </a:solidFill>
              </a:rPr>
              <a:t/>
            </a:r>
            <a:br>
              <a:rPr lang="ru-RU" altLang="ru-RU" smtClean="0">
                <a:solidFill>
                  <a:srgbClr val="663300"/>
                </a:solidFill>
              </a:rPr>
            </a:br>
            <a:r>
              <a:rPr lang="ru-RU" altLang="ru-RU" b="1" smtClean="0">
                <a:solidFill>
                  <a:srgbClr val="663300"/>
                </a:solidFill>
              </a:rPr>
              <a:t>Каждый ваш шаг к наркотикам – последний!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676400"/>
            <a:ext cx="7620000" cy="4572000"/>
          </a:xfrm>
        </p:spPr>
        <p:txBody>
          <a:bodyPr/>
          <a:lstStyle/>
          <a:p>
            <a:pPr eaLnBrk="1" hangingPunct="1"/>
            <a:r>
              <a:rPr lang="ru-RU" altLang="ru-RU" sz="3200" smtClean="0">
                <a:solidFill>
                  <a:srgbClr val="993300"/>
                </a:solidFill>
              </a:rPr>
              <a:t>ВИЧ хорошо приспособлен для существования в организме человека. Попадая в организм человека, вызывает необратимые изменение клеток и ослабляет иммунитет. Человек уже не в силах сопротивляться и тогда развивается СПИД. Через зараженный шприц может передаваться не только ВИЧ, но и другие опасные болезни: например, гепатит 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993300"/>
                </a:solidFill>
              </a:rPr>
              <a:t>Наркомания – это тяжелейшая болезнь, она плохо поддается лечению.</a:t>
            </a:r>
          </a:p>
          <a:p>
            <a:pPr eaLnBrk="1" hangingPunct="1"/>
            <a:r>
              <a:rPr lang="ru-RU" altLang="ru-RU" sz="2800" smtClean="0">
                <a:solidFill>
                  <a:srgbClr val="993300"/>
                </a:solidFill>
              </a:rPr>
              <a:t>В наркомании нет первого шага, каждый шаг – последний.</a:t>
            </a:r>
          </a:p>
          <a:p>
            <a:pPr eaLnBrk="1" hangingPunct="1"/>
            <a:r>
              <a:rPr lang="ru-RU" altLang="ru-RU" sz="2800" smtClean="0">
                <a:solidFill>
                  <a:srgbClr val="993300"/>
                </a:solidFill>
              </a:rPr>
              <a:t>75% заразившихся СПИДом – наркоманы.</a:t>
            </a:r>
          </a:p>
          <a:p>
            <a:pPr eaLnBrk="1" hangingPunct="1"/>
            <a:r>
              <a:rPr lang="ru-RU" altLang="ru-RU" sz="2800" smtClean="0">
                <a:solidFill>
                  <a:srgbClr val="993300"/>
                </a:solidFill>
              </a:rPr>
              <a:t>Результат наркомании – потеря интереса к окружающему миру, постоянный поиск наркотиков, болезни, смерть.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3"/>
          <p:cNvSpPr>
            <a:spLocks noChangeArrowheads="1"/>
          </p:cNvSpPr>
          <p:nvPr/>
        </p:nvSpPr>
        <p:spPr bwMode="auto">
          <a:xfrm>
            <a:off x="1331913" y="981075"/>
            <a:ext cx="6911975" cy="433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3600" b="1">
                <a:solidFill>
                  <a:srgbClr val="993300"/>
                </a:solidFill>
                <a:latin typeface="Bookman Old Style" panose="02050604050505020204" pitchFamily="18" charset="0"/>
              </a:rPr>
              <a:t>Не разрушай себя!</a:t>
            </a:r>
          </a:p>
          <a:p>
            <a:pPr eaLnBrk="1" hangingPunct="1"/>
            <a:endParaRPr lang="ru-RU" altLang="ru-RU" b="1">
              <a:solidFill>
                <a:srgbClr val="993300"/>
              </a:solidFill>
              <a:latin typeface="Bookman Old Style" panose="02050604050505020204" pitchFamily="18" charset="0"/>
            </a:endParaRPr>
          </a:p>
          <a:p>
            <a:pPr eaLnBrk="1" hangingPunct="1"/>
            <a:r>
              <a:rPr lang="ru-RU" altLang="ru-RU">
                <a:solidFill>
                  <a:srgbClr val="993300"/>
                </a:solidFill>
              </a:rPr>
              <a:t>Действие наркотиков на психику человека:</a:t>
            </a:r>
          </a:p>
          <a:p>
            <a:pPr eaLnBrk="1" hangingPunct="1">
              <a:buFontTx/>
              <a:buChar char="-"/>
            </a:pPr>
            <a:r>
              <a:rPr lang="ru-RU" altLang="ru-RU">
                <a:solidFill>
                  <a:srgbClr val="993300"/>
                </a:solidFill>
              </a:rPr>
              <a:t>резко сужается круг интересов;</a:t>
            </a:r>
          </a:p>
          <a:p>
            <a:pPr eaLnBrk="1" hangingPunct="1">
              <a:buFontTx/>
              <a:buChar char="-"/>
            </a:pPr>
            <a:r>
              <a:rPr lang="ru-RU" altLang="ru-RU">
                <a:solidFill>
                  <a:srgbClr val="993300"/>
                </a:solidFill>
              </a:rPr>
              <a:t>падает морально-этический уровень;</a:t>
            </a:r>
          </a:p>
          <a:p>
            <a:pPr eaLnBrk="1" hangingPunct="1">
              <a:buFontTx/>
              <a:buChar char="-"/>
            </a:pPr>
            <a:r>
              <a:rPr lang="ru-RU" altLang="ru-RU">
                <a:solidFill>
                  <a:srgbClr val="993300"/>
                </a:solidFill>
              </a:rPr>
              <a:t>мышление теряет логическую связь, появляются элементы бреда;</a:t>
            </a:r>
          </a:p>
          <a:p>
            <a:pPr eaLnBrk="1" hangingPunct="1">
              <a:buFontTx/>
              <a:buChar char="-"/>
            </a:pPr>
            <a:r>
              <a:rPr lang="ru-RU" altLang="ru-RU">
                <a:solidFill>
                  <a:srgbClr val="993300"/>
                </a:solidFill>
              </a:rPr>
              <a:t>развивается рассеянность и забывчивость, переходящая в глубокую потерю памяти;</a:t>
            </a:r>
          </a:p>
          <a:p>
            <a:pPr eaLnBrk="1" hangingPunct="1">
              <a:buFontTx/>
              <a:buChar char="-"/>
            </a:pPr>
            <a:r>
              <a:rPr lang="ru-RU" altLang="ru-RU">
                <a:solidFill>
                  <a:srgbClr val="993300"/>
                </a:solidFill>
              </a:rPr>
              <a:t>определяющими чертами становятся злобность, необузданность, грубость, жестокость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традь">
  <a:themeElements>
    <a:clrScheme name="Тетрадь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Тетрадь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Designs\Тетрадь.pot</Template>
  <TotalTime>91</TotalTime>
  <Words>392</Words>
  <Application>Microsoft Office PowerPoint</Application>
  <PresentationFormat>Экран (4:3)</PresentationFormat>
  <Paragraphs>38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Times New Roman</vt:lpstr>
      <vt:lpstr>Arial</vt:lpstr>
      <vt:lpstr>Calibri</vt:lpstr>
      <vt:lpstr>Bookman Old Style</vt:lpstr>
      <vt:lpstr>Тетрадь</vt:lpstr>
      <vt:lpstr>   Выбери жизнь!!!  Всероссийский месячник антинаркотической направленности и популяризации здорового образа жизни  в период с 26 мая по 25 июня 2020 года </vt:lpstr>
      <vt:lpstr>Наркомания это…</vt:lpstr>
      <vt:lpstr>Сегодня в мире насчитывается около 200 млн. человек, страдающих наркоманией.  Эта армия инвалидов в физическом и моральном отношении превосходит количество людей, ставших инвалидами во второй мировой войне.</vt:lpstr>
      <vt:lpstr>Из дневника Ольги</vt:lpstr>
      <vt:lpstr>Действие наркотиков на психику человека:</vt:lpstr>
      <vt:lpstr>Стоп!  Первый наркотик - бесплатно, потом наркоман заплатит сполна.  Каждый ваш шаг к наркотикам – последний!</vt:lpstr>
      <vt:lpstr>ВИЧ хорошо приспособлен для существования в организме человека. Попадая в организм человека, вызывает необратимые изменение клеток и ослабляет иммунитет. Человек уже не в силах сопротивляться и тогда развивается СПИД. Через зараженный шприц может передаваться не только ВИЧ, но и другие опасные болезни: например, гепатит С.</vt:lpstr>
      <vt:lpstr>Презентация PowerPoint</vt:lpstr>
      <vt:lpstr>Презентация PowerPoint</vt:lpstr>
      <vt:lpstr>Презентация PowerPoint</vt:lpstr>
      <vt:lpstr>Презентация PowerPoint</vt:lpstr>
      <vt:lpstr>Выбери жизнь!!!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Выбери жизнь!!!</dc:title>
  <dc:creator>Олеся</dc:creator>
  <cp:lastModifiedBy>User</cp:lastModifiedBy>
  <cp:revision>4</cp:revision>
  <dcterms:created xsi:type="dcterms:W3CDTF">2010-04-06T12:51:57Z</dcterms:created>
  <dcterms:modified xsi:type="dcterms:W3CDTF">2020-07-08T23:35:13Z</dcterms:modified>
</cp:coreProperties>
</file>