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четыре объекта" type="fourObj">
  <p:cSld name="FOUR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1 большой объект и 2 маленьких объекта" type="objAndTwoObj">
  <p:cSld name="OBJECT_AND_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 type="objOnly">
  <p:cSld name="OBJECT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TEXT_AND_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два объекта" type="txAndTwoObj">
  <p:cSld name="TEXT_AND_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99CCFF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4356100" y="3860800"/>
            <a:ext cx="44640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8" descr="9926290_aki_sto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6069" y="1590040"/>
            <a:ext cx="3040062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743321-679C-4F6B-95F5-A206FA3AA05E}"/>
              </a:ext>
            </a:extLst>
          </p:cNvPr>
          <p:cNvSpPr txBox="1"/>
          <p:nvPr/>
        </p:nvSpPr>
        <p:spPr>
          <a:xfrm>
            <a:off x="1280160" y="240546"/>
            <a:ext cx="7863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32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Чума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2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XXI </a:t>
            </a:r>
            <a:r>
              <a:rPr lang="ru-RU" sz="32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века -  наркотики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Употребление психостимуляторов</a:t>
            </a:r>
            <a:endParaRPr/>
          </a:p>
        </p:txBody>
      </p:sp>
      <p:grpSp>
        <p:nvGrpSpPr>
          <p:cNvPr id="213" name="Google Shape;213;p27"/>
          <p:cNvGrpSpPr/>
          <p:nvPr/>
        </p:nvGrpSpPr>
        <p:grpSpPr>
          <a:xfrm>
            <a:off x="1905000" y="1676400"/>
            <a:ext cx="5029200" cy="1295400"/>
            <a:chOff x="1200" y="1344"/>
            <a:chExt cx="3168" cy="480"/>
          </a:xfrm>
        </p:grpSpPr>
        <p:cxnSp>
          <p:nvCxnSpPr>
            <p:cNvPr id="214" name="Google Shape;214;p27"/>
            <p:cNvCxnSpPr/>
            <p:nvPr/>
          </p:nvCxnSpPr>
          <p:spPr>
            <a:xfrm>
              <a:off x="1200" y="1344"/>
              <a:ext cx="3168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15" name="Google Shape;215;p27"/>
            <p:cNvCxnSpPr/>
            <p:nvPr/>
          </p:nvCxnSpPr>
          <p:spPr>
            <a:xfrm>
              <a:off x="1200" y="1344"/>
              <a:ext cx="0" cy="48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16" name="Google Shape;216;p27"/>
            <p:cNvCxnSpPr/>
            <p:nvPr/>
          </p:nvCxnSpPr>
          <p:spPr>
            <a:xfrm>
              <a:off x="4368" y="1344"/>
              <a:ext cx="0" cy="432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217" name="Google Shape;217;p27"/>
          <p:cNvSpPr txBox="1"/>
          <p:nvPr/>
        </p:nvSpPr>
        <p:spPr>
          <a:xfrm>
            <a:off x="323850" y="3200400"/>
            <a:ext cx="3311525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Резко усиливают обмен веществ</a:t>
            </a:r>
            <a:endParaRPr/>
          </a:p>
        </p:txBody>
      </p:sp>
      <p:sp>
        <p:nvSpPr>
          <p:cNvPr id="218" name="Google Shape;218;p27"/>
          <p:cNvSpPr txBox="1"/>
          <p:nvPr/>
        </p:nvSpPr>
        <p:spPr>
          <a:xfrm>
            <a:off x="762000" y="4572000"/>
            <a:ext cx="29718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Дефицит жизненных ресурсов</a:t>
            </a:r>
            <a:endParaRPr/>
          </a:p>
        </p:txBody>
      </p:sp>
      <p:sp>
        <p:nvSpPr>
          <p:cNvPr id="219" name="Google Shape;219;p27"/>
          <p:cNvSpPr txBox="1"/>
          <p:nvPr/>
        </p:nvSpPr>
        <p:spPr>
          <a:xfrm>
            <a:off x="685800" y="5791200"/>
            <a:ext cx="3429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Истощение, худоба, старение кожи</a:t>
            </a:r>
            <a:endParaRPr/>
          </a:p>
        </p:txBody>
      </p:sp>
      <p:sp>
        <p:nvSpPr>
          <p:cNvPr id="220" name="Google Shape;220;p27"/>
          <p:cNvSpPr txBox="1"/>
          <p:nvPr/>
        </p:nvSpPr>
        <p:spPr>
          <a:xfrm>
            <a:off x="5334000" y="2895600"/>
            <a:ext cx="29718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Резко увеличивают частоту сердечных сокращений и повышают артериальное давление</a:t>
            </a:r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5334000" y="4724400"/>
            <a:ext cx="297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Дистрофия миокарда</a:t>
            </a:r>
            <a:endParaRPr/>
          </a:p>
        </p:txBody>
      </p:sp>
      <p:sp>
        <p:nvSpPr>
          <p:cNvPr id="222" name="Google Shape;222;p27"/>
          <p:cNvSpPr txBox="1"/>
          <p:nvPr/>
        </p:nvSpPr>
        <p:spPr>
          <a:xfrm>
            <a:off x="5181600" y="5715000"/>
            <a:ext cx="3200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Инфаркт миокарда</a:t>
            </a:r>
            <a:endParaRPr/>
          </a:p>
        </p:txBody>
      </p:sp>
      <p:sp>
        <p:nvSpPr>
          <p:cNvPr id="223" name="Google Shape;223;p27"/>
          <p:cNvSpPr txBox="1"/>
          <p:nvPr/>
        </p:nvSpPr>
        <p:spPr>
          <a:xfrm>
            <a:off x="1905000" y="1143000"/>
            <a:ext cx="53340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Нарушения в организме</a:t>
            </a:r>
            <a:endParaRPr/>
          </a:p>
        </p:txBody>
      </p:sp>
      <p:pic>
        <p:nvPicPr>
          <p:cNvPr id="224" name="Google Shape;224;p27" descr="сердц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1828800"/>
            <a:ext cx="1930400" cy="193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27"/>
          <p:cNvCxnSpPr/>
          <p:nvPr/>
        </p:nvCxnSpPr>
        <p:spPr>
          <a:xfrm>
            <a:off x="1905000" y="3886200"/>
            <a:ext cx="0" cy="685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6" name="Google Shape;226;p27"/>
          <p:cNvCxnSpPr/>
          <p:nvPr/>
        </p:nvCxnSpPr>
        <p:spPr>
          <a:xfrm>
            <a:off x="1905000" y="5257800"/>
            <a:ext cx="0" cy="53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7" name="Google Shape;227;p27"/>
          <p:cNvCxnSpPr/>
          <p:nvPr/>
        </p:nvCxnSpPr>
        <p:spPr>
          <a:xfrm>
            <a:off x="6948487" y="4365625"/>
            <a:ext cx="0" cy="35877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8" name="Google Shape;228;p27"/>
          <p:cNvCxnSpPr/>
          <p:nvPr/>
        </p:nvCxnSpPr>
        <p:spPr>
          <a:xfrm>
            <a:off x="6934200" y="5105400"/>
            <a:ext cx="0" cy="685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457200" y="214312"/>
            <a:ext cx="7772400" cy="130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Употребление галлюциногенов</a:t>
            </a:r>
            <a:endParaRPr/>
          </a:p>
        </p:txBody>
      </p:sp>
      <p:grpSp>
        <p:nvGrpSpPr>
          <p:cNvPr id="234" name="Google Shape;234;p28"/>
          <p:cNvGrpSpPr/>
          <p:nvPr/>
        </p:nvGrpSpPr>
        <p:grpSpPr>
          <a:xfrm>
            <a:off x="2133600" y="1981200"/>
            <a:ext cx="4572000" cy="1066800"/>
            <a:chOff x="1344" y="1248"/>
            <a:chExt cx="2880" cy="672"/>
          </a:xfrm>
        </p:grpSpPr>
        <p:cxnSp>
          <p:nvCxnSpPr>
            <p:cNvPr id="235" name="Google Shape;235;p28"/>
            <p:cNvCxnSpPr/>
            <p:nvPr/>
          </p:nvCxnSpPr>
          <p:spPr>
            <a:xfrm>
              <a:off x="1344" y="1248"/>
              <a:ext cx="288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36" name="Google Shape;236;p28"/>
            <p:cNvCxnSpPr/>
            <p:nvPr/>
          </p:nvCxnSpPr>
          <p:spPr>
            <a:xfrm>
              <a:off x="1344" y="1248"/>
              <a:ext cx="0" cy="672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37" name="Google Shape;237;p28"/>
            <p:cNvCxnSpPr/>
            <p:nvPr/>
          </p:nvCxnSpPr>
          <p:spPr>
            <a:xfrm>
              <a:off x="4224" y="1248"/>
              <a:ext cx="0" cy="672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238" name="Google Shape;238;p28"/>
          <p:cNvSpPr txBox="1"/>
          <p:nvPr/>
        </p:nvSpPr>
        <p:spPr>
          <a:xfrm>
            <a:off x="990600" y="3276600"/>
            <a:ext cx="2209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Головной мозг</a:t>
            </a:r>
            <a:endParaRPr/>
          </a:p>
        </p:txBody>
      </p:sp>
      <p:sp>
        <p:nvSpPr>
          <p:cNvPr id="239" name="Google Shape;239;p28"/>
          <p:cNvSpPr txBox="1"/>
          <p:nvPr/>
        </p:nvSpPr>
        <p:spPr>
          <a:xfrm>
            <a:off x="990600" y="5791200"/>
            <a:ext cx="228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Психоз</a:t>
            </a:r>
            <a:endParaRPr/>
          </a:p>
        </p:txBody>
      </p:sp>
      <p:sp>
        <p:nvSpPr>
          <p:cNvPr id="240" name="Google Shape;240;p28"/>
          <p:cNvSpPr txBox="1"/>
          <p:nvPr/>
        </p:nvSpPr>
        <p:spPr>
          <a:xfrm>
            <a:off x="5562600" y="3276600"/>
            <a:ext cx="2209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Печень</a:t>
            </a:r>
            <a:endParaRPr/>
          </a:p>
        </p:txBody>
      </p:sp>
      <p:sp>
        <p:nvSpPr>
          <p:cNvPr id="241" name="Google Shape;241;p28"/>
          <p:cNvSpPr txBox="1"/>
          <p:nvPr/>
        </p:nvSpPr>
        <p:spPr>
          <a:xfrm>
            <a:off x="5486400" y="4724400"/>
            <a:ext cx="2514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Печеночная недостаточность</a:t>
            </a:r>
            <a:endParaRPr/>
          </a:p>
        </p:txBody>
      </p:sp>
      <p:sp>
        <p:nvSpPr>
          <p:cNvPr id="242" name="Google Shape;242;p28"/>
          <p:cNvSpPr txBox="1"/>
          <p:nvPr/>
        </p:nvSpPr>
        <p:spPr>
          <a:xfrm>
            <a:off x="990600" y="4648200"/>
            <a:ext cx="2743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Разрушение психики</a:t>
            </a:r>
            <a:endParaRPr/>
          </a:p>
        </p:txBody>
      </p:sp>
      <p:sp>
        <p:nvSpPr>
          <p:cNvPr id="243" name="Google Shape;243;p28"/>
          <p:cNvSpPr txBox="1"/>
          <p:nvPr/>
        </p:nvSpPr>
        <p:spPr>
          <a:xfrm>
            <a:off x="1905000" y="1371600"/>
            <a:ext cx="51054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Нарушения в организме</a:t>
            </a:r>
            <a:endParaRPr/>
          </a:p>
        </p:txBody>
      </p:sp>
      <p:cxnSp>
        <p:nvCxnSpPr>
          <p:cNvPr id="244" name="Google Shape;244;p28"/>
          <p:cNvCxnSpPr/>
          <p:nvPr/>
        </p:nvCxnSpPr>
        <p:spPr>
          <a:xfrm>
            <a:off x="2133600" y="3886200"/>
            <a:ext cx="0" cy="609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5" name="Google Shape;245;p28"/>
          <p:cNvCxnSpPr/>
          <p:nvPr/>
        </p:nvCxnSpPr>
        <p:spPr>
          <a:xfrm>
            <a:off x="2133600" y="5029200"/>
            <a:ext cx="0" cy="53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6" name="Google Shape;246;p28"/>
          <p:cNvCxnSpPr/>
          <p:nvPr/>
        </p:nvCxnSpPr>
        <p:spPr>
          <a:xfrm>
            <a:off x="6705600" y="3733800"/>
            <a:ext cx="0" cy="838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247" name="Google Shape;247;p28" descr="голмозг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905000"/>
            <a:ext cx="16002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8" descr="печень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3657600"/>
            <a:ext cx="1600200" cy="112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Употребление ЛНДВ</a:t>
            </a:r>
            <a:endParaRPr/>
          </a:p>
        </p:txBody>
      </p:sp>
      <p:grpSp>
        <p:nvGrpSpPr>
          <p:cNvPr id="254" name="Google Shape;254;p29"/>
          <p:cNvGrpSpPr/>
          <p:nvPr/>
        </p:nvGrpSpPr>
        <p:grpSpPr>
          <a:xfrm>
            <a:off x="1143000" y="1905000"/>
            <a:ext cx="6629400" cy="762000"/>
            <a:chOff x="720" y="1200"/>
            <a:chExt cx="4176" cy="480"/>
          </a:xfrm>
        </p:grpSpPr>
        <p:cxnSp>
          <p:nvCxnSpPr>
            <p:cNvPr id="255" name="Google Shape;255;p29"/>
            <p:cNvCxnSpPr/>
            <p:nvPr/>
          </p:nvCxnSpPr>
          <p:spPr>
            <a:xfrm>
              <a:off x="720" y="1200"/>
              <a:ext cx="417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6" name="Google Shape;256;p29"/>
            <p:cNvCxnSpPr/>
            <p:nvPr/>
          </p:nvCxnSpPr>
          <p:spPr>
            <a:xfrm>
              <a:off x="720" y="1200"/>
              <a:ext cx="0" cy="48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57" name="Google Shape;257;p29"/>
            <p:cNvCxnSpPr/>
            <p:nvPr/>
          </p:nvCxnSpPr>
          <p:spPr>
            <a:xfrm>
              <a:off x="4896" y="1200"/>
              <a:ext cx="0" cy="48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58" name="Google Shape;258;p29"/>
            <p:cNvCxnSpPr/>
            <p:nvPr/>
          </p:nvCxnSpPr>
          <p:spPr>
            <a:xfrm>
              <a:off x="2784" y="1200"/>
              <a:ext cx="0" cy="432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259" name="Google Shape;259;p29"/>
          <p:cNvSpPr txBox="1"/>
          <p:nvPr/>
        </p:nvSpPr>
        <p:spPr>
          <a:xfrm>
            <a:off x="0" y="2819400"/>
            <a:ext cx="2133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Гибель клеток печени</a:t>
            </a:r>
            <a:endParaRPr/>
          </a:p>
        </p:txBody>
      </p:sp>
      <p:sp>
        <p:nvSpPr>
          <p:cNvPr id="260" name="Google Shape;260;p29"/>
          <p:cNvSpPr txBox="1"/>
          <p:nvPr/>
        </p:nvSpPr>
        <p:spPr>
          <a:xfrm>
            <a:off x="0" y="3962400"/>
            <a:ext cx="2339975" cy="146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Хроническая недостаточность, нарушение свертываемости крови</a:t>
            </a:r>
            <a:endParaRPr/>
          </a:p>
        </p:txBody>
      </p:sp>
      <p:sp>
        <p:nvSpPr>
          <p:cNvPr id="261" name="Google Shape;261;p29"/>
          <p:cNvSpPr txBox="1"/>
          <p:nvPr/>
        </p:nvSpPr>
        <p:spPr>
          <a:xfrm>
            <a:off x="0" y="6019800"/>
            <a:ext cx="2514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Цирроз печени</a:t>
            </a:r>
            <a:endParaRPr/>
          </a:p>
        </p:txBody>
      </p:sp>
      <p:sp>
        <p:nvSpPr>
          <p:cNvPr id="262" name="Google Shape;262;p29"/>
          <p:cNvSpPr txBox="1"/>
          <p:nvPr/>
        </p:nvSpPr>
        <p:spPr>
          <a:xfrm>
            <a:off x="3276600" y="2743200"/>
            <a:ext cx="22098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Гибель клеток головного мозга</a:t>
            </a:r>
            <a:endParaRPr/>
          </a:p>
        </p:txBody>
      </p:sp>
      <p:sp>
        <p:nvSpPr>
          <p:cNvPr id="263" name="Google Shape;263;p29"/>
          <p:cNvSpPr txBox="1"/>
          <p:nvPr/>
        </p:nvSpPr>
        <p:spPr>
          <a:xfrm>
            <a:off x="3429000" y="4267200"/>
            <a:ext cx="1828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Слабоумие </a:t>
            </a:r>
            <a:endParaRPr/>
          </a:p>
        </p:txBody>
      </p:sp>
      <p:sp>
        <p:nvSpPr>
          <p:cNvPr id="264" name="Google Shape;264;p29"/>
          <p:cNvSpPr txBox="1"/>
          <p:nvPr/>
        </p:nvSpPr>
        <p:spPr>
          <a:xfrm>
            <a:off x="3581400" y="5715000"/>
            <a:ext cx="1752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Отставание в развитии</a:t>
            </a:r>
            <a:endParaRPr/>
          </a:p>
        </p:txBody>
      </p:sp>
      <p:sp>
        <p:nvSpPr>
          <p:cNvPr id="265" name="Google Shape;265;p29"/>
          <p:cNvSpPr txBox="1"/>
          <p:nvPr/>
        </p:nvSpPr>
        <p:spPr>
          <a:xfrm>
            <a:off x="7010400" y="2819400"/>
            <a:ext cx="1752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Гибель клеток легких</a:t>
            </a:r>
            <a:endParaRPr/>
          </a:p>
        </p:txBody>
      </p:sp>
      <p:sp>
        <p:nvSpPr>
          <p:cNvPr id="266" name="Google Shape;266;p29"/>
          <p:cNvSpPr txBox="1"/>
          <p:nvPr/>
        </p:nvSpPr>
        <p:spPr>
          <a:xfrm>
            <a:off x="6553200" y="4419600"/>
            <a:ext cx="2590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Пневмония</a:t>
            </a:r>
            <a:endParaRPr/>
          </a:p>
        </p:txBody>
      </p:sp>
      <p:sp>
        <p:nvSpPr>
          <p:cNvPr id="267" name="Google Shape;267;p29"/>
          <p:cNvSpPr txBox="1"/>
          <p:nvPr/>
        </p:nvSpPr>
        <p:spPr>
          <a:xfrm>
            <a:off x="2057400" y="1295400"/>
            <a:ext cx="5257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Нарушения в организме</a:t>
            </a:r>
            <a:endParaRPr/>
          </a:p>
        </p:txBody>
      </p:sp>
      <p:cxnSp>
        <p:nvCxnSpPr>
          <p:cNvPr id="268" name="Google Shape;268;p29"/>
          <p:cNvCxnSpPr/>
          <p:nvPr/>
        </p:nvCxnSpPr>
        <p:spPr>
          <a:xfrm>
            <a:off x="1143000" y="3429000"/>
            <a:ext cx="0" cy="53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9" name="Google Shape;269;p29"/>
          <p:cNvCxnSpPr/>
          <p:nvPr/>
        </p:nvCxnSpPr>
        <p:spPr>
          <a:xfrm>
            <a:off x="1143000" y="5410200"/>
            <a:ext cx="0" cy="609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0" name="Google Shape;270;p29"/>
          <p:cNvCxnSpPr/>
          <p:nvPr/>
        </p:nvCxnSpPr>
        <p:spPr>
          <a:xfrm>
            <a:off x="4419600" y="3352800"/>
            <a:ext cx="0" cy="914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1" name="Google Shape;271;p29"/>
          <p:cNvCxnSpPr/>
          <p:nvPr/>
        </p:nvCxnSpPr>
        <p:spPr>
          <a:xfrm>
            <a:off x="4419600" y="4648200"/>
            <a:ext cx="0" cy="1066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2" name="Google Shape;272;p29"/>
          <p:cNvCxnSpPr/>
          <p:nvPr/>
        </p:nvCxnSpPr>
        <p:spPr>
          <a:xfrm>
            <a:off x="7772400" y="3505200"/>
            <a:ext cx="0" cy="914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273" name="Google Shape;273;p29" descr="пневмон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5029200"/>
            <a:ext cx="1257300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9" descr="голмозг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3352800"/>
            <a:ext cx="1257300" cy="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9" descr="печень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6400" y="5105400"/>
            <a:ext cx="1270000" cy="8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0" descr="5le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937" y="214312"/>
            <a:ext cx="3500437" cy="35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0"/>
          <p:cNvSpPr txBox="1"/>
          <p:nvPr/>
        </p:nvSpPr>
        <p:spPr>
          <a:xfrm>
            <a:off x="5214937" y="3643312"/>
            <a:ext cx="34321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rsiva"/>
              <a:buNone/>
            </a:pPr>
            <a:r>
              <a:rPr lang="en-US" sz="2800" b="0" i="0" u="non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Мозг наркомана</a:t>
            </a:r>
            <a:endParaRPr/>
          </a:p>
        </p:txBody>
      </p:sp>
      <p:pic>
        <p:nvPicPr>
          <p:cNvPr id="282" name="Google Shape;282;p30" descr="moz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214312"/>
            <a:ext cx="4459287" cy="345598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0"/>
          <p:cNvSpPr txBox="1"/>
          <p:nvPr/>
        </p:nvSpPr>
        <p:spPr>
          <a:xfrm>
            <a:off x="357187" y="3571875"/>
            <a:ext cx="38576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rsiva"/>
              <a:buNone/>
            </a:pPr>
            <a:r>
              <a:rPr lang="en-US" sz="2800" b="0" i="0" u="non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Мозг здорового человека</a:t>
            </a:r>
            <a:endParaRPr/>
          </a:p>
        </p:txBody>
      </p:sp>
      <p:sp>
        <p:nvSpPr>
          <p:cNvPr id="284" name="Google Shape;284;p30"/>
          <p:cNvSpPr txBox="1"/>
          <p:nvPr/>
        </p:nvSpPr>
        <p:spPr>
          <a:xfrm>
            <a:off x="285750" y="4000500"/>
            <a:ext cx="8429625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Corsiva"/>
              <a:buNone/>
            </a:pPr>
            <a:r>
              <a:rPr lang="en-US" sz="28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Так  называемая </a:t>
            </a:r>
            <a:r>
              <a:rPr lang="en-US" sz="2800" b="0" i="1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ломка</a:t>
            </a:r>
            <a:r>
              <a:rPr lang="en-US" sz="28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 связана с прекращением регулярного поступления наркотика в организм у системно употребляющего и перестройкой обмена веществ. Эффекты могут быть самые разные: от выкручивания суставов, судорог, сильных болевых ощущений до легкого дискомфорта или чувства жара.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/>
          <p:nvPr/>
        </p:nvSpPr>
        <p:spPr>
          <a:xfrm>
            <a:off x="144462" y="34925"/>
            <a:ext cx="7596187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Corsiva"/>
              <a:buNone/>
            </a:pPr>
            <a:r>
              <a:rPr lang="en-US" sz="28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Их не останавливают ни чудовищное истощение, ни гниющая плоть… </a:t>
            </a:r>
            <a:endParaRPr/>
          </a:p>
        </p:txBody>
      </p:sp>
      <p:sp>
        <p:nvSpPr>
          <p:cNvPr id="290" name="Google Shape;290;p31"/>
          <p:cNvSpPr txBox="1"/>
          <p:nvPr/>
        </p:nvSpPr>
        <p:spPr>
          <a:xfrm>
            <a:off x="4000500" y="928687"/>
            <a:ext cx="457200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600"/>
              <a:buFont typeface="Corsiva"/>
              <a:buNone/>
            </a:pPr>
            <a:r>
              <a:rPr lang="en-US" sz="26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Так выглядят «живые» мертвецы </a:t>
            </a:r>
            <a:endParaRPr/>
          </a:p>
        </p:txBody>
      </p:sp>
      <p:pic>
        <p:nvPicPr>
          <p:cNvPr id="291" name="Google Shape;291;p31" descr="0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1571625"/>
            <a:ext cx="7500937" cy="507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2" descr="uvs060825-004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5750"/>
            <a:ext cx="9144000" cy="50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2"/>
          <p:cNvSpPr txBox="1"/>
          <p:nvPr/>
        </p:nvSpPr>
        <p:spPr>
          <a:xfrm>
            <a:off x="4643437" y="5357812"/>
            <a:ext cx="45005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Через 3 года и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5 месяцев</a:t>
            </a:r>
            <a:endParaRPr/>
          </a:p>
        </p:txBody>
      </p:sp>
      <p:sp>
        <p:nvSpPr>
          <p:cNvPr id="298" name="Google Shape;298;p32"/>
          <p:cNvSpPr txBox="1"/>
          <p:nvPr/>
        </p:nvSpPr>
        <p:spPr>
          <a:xfrm>
            <a:off x="285750" y="5429250"/>
            <a:ext cx="407193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До приема наркотиков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>
            <a:spLocks noGrp="1"/>
          </p:cNvSpPr>
          <p:nvPr>
            <p:ph type="body" idx="1"/>
          </p:nvPr>
        </p:nvSpPr>
        <p:spPr>
          <a:xfrm>
            <a:off x="468312" y="0"/>
            <a:ext cx="8229600" cy="176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Corsiva"/>
              <a:buNone/>
            </a:pPr>
            <a:r>
              <a:rPr lang="en-US" sz="32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Мечты разные… И пути их осуществления тоже.. получается что выбрав неверный путь, можно распрощаться с мечтой, даже не приблизившись к ней.</a:t>
            </a:r>
            <a:endParaRPr/>
          </a:p>
        </p:txBody>
      </p:sp>
      <p:pic>
        <p:nvPicPr>
          <p:cNvPr id="304" name="Google Shape;30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0" y="2214562"/>
            <a:ext cx="6784975" cy="435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>
            <a:spLocks noGrp="1"/>
          </p:cNvSpPr>
          <p:nvPr>
            <p:ph type="title"/>
          </p:nvPr>
        </p:nvSpPr>
        <p:spPr>
          <a:xfrm>
            <a:off x="428625" y="0"/>
            <a:ext cx="7143750" cy="121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Corsiva"/>
              <a:buNone/>
            </a:pPr>
            <a:r>
              <a:rPr lang="en-US" sz="2800" b="1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Социальная деградация личности наркоманов</a:t>
            </a:r>
            <a:br>
              <a:rPr lang="en-US" sz="28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</a:br>
            <a:endParaRPr/>
          </a:p>
        </p:txBody>
      </p:sp>
      <p:sp>
        <p:nvSpPr>
          <p:cNvPr id="310" name="Google Shape;310;p34"/>
          <p:cNvSpPr txBox="1">
            <a:spLocks noGrp="1"/>
          </p:cNvSpPr>
          <p:nvPr>
            <p:ph type="body" idx="1"/>
          </p:nvPr>
        </p:nvSpPr>
        <p:spPr>
          <a:xfrm>
            <a:off x="214312" y="714375"/>
            <a:ext cx="4257675" cy="247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Corsiva"/>
              <a:buNone/>
            </a:pPr>
            <a:r>
              <a:rPr lang="en-US" sz="24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Причины, по которым человек начитает принимать наркотик, различны.  Иногда это желание доказать свою свободу, иногда – убежать от проблем.</a:t>
            </a:r>
            <a:endParaRPr/>
          </a:p>
        </p:txBody>
      </p:sp>
      <p:sp>
        <p:nvSpPr>
          <p:cNvPr id="311" name="Google Shape;311;p34"/>
          <p:cNvSpPr txBox="1"/>
          <p:nvPr/>
        </p:nvSpPr>
        <p:spPr>
          <a:xfrm>
            <a:off x="4929187" y="785812"/>
            <a:ext cx="4071937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Corsiva"/>
              <a:buNone/>
            </a:pPr>
            <a:r>
              <a:rPr lang="en-US" sz="24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Наркомана волнуют только его собственные ощущения, желание погрузиться в иной мир, а всё остальное кажется второстепенным, не важным.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Corsiva"/>
              <a:buNone/>
            </a:pPr>
            <a:r>
              <a:rPr lang="en-US" sz="24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Боль часто заставляет человека идти на многое…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CC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12" name="Google Shape;312;p34"/>
          <p:cNvSpPr txBox="1"/>
          <p:nvPr/>
        </p:nvSpPr>
        <p:spPr>
          <a:xfrm>
            <a:off x="2071687" y="3071812"/>
            <a:ext cx="4143375" cy="357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Corsiva"/>
              <a:buNone/>
            </a:pPr>
            <a:r>
              <a:rPr lang="en-US" sz="24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В какой-то момент человек осознаёт, насколько он опустился. Это переломный момент в жизни многих наркоманов – они больше не хотят быть теми, кем стали. Но редко кому удаётся справиться и вернуться к реальной жизни.</a:t>
            </a:r>
            <a:endParaRPr/>
          </a:p>
        </p:txBody>
      </p:sp>
      <p:pic>
        <p:nvPicPr>
          <p:cNvPr id="313" name="Google Shape;31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4000500"/>
            <a:ext cx="178593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7937" y="4000500"/>
            <a:ext cx="2476500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/>
          <p:nvPr/>
        </p:nvSpPr>
        <p:spPr>
          <a:xfrm>
            <a:off x="395287" y="0"/>
            <a:ext cx="8424862" cy="25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Как ведётся борьба с наркоманией?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b="1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Во многих странах арабского мира и среднеазиатских странах за употребление, хранение и сбыт наркотиков полагается смертная казнь. Во многих европейских странах законы более мягкие. </a:t>
            </a:r>
            <a:endParaRPr/>
          </a:p>
        </p:txBody>
      </p:sp>
      <p:sp>
        <p:nvSpPr>
          <p:cNvPr id="320" name="Google Shape;320;p35"/>
          <p:cNvSpPr txBox="1"/>
          <p:nvPr/>
        </p:nvSpPr>
        <p:spPr>
          <a:xfrm>
            <a:off x="539750" y="2428875"/>
            <a:ext cx="8137525" cy="481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В некоторых странах (в частности, Юго- Восточной Азии) законодательство предусматривает очень суровое наказание как за употребление наркотиков, так и за их хранение и сбыт – вплоть до смертной казни. Есть и другой пример – Нидерланды. Здесь разрешили открывать кофейни, где продаётся марихуана для личного потребления. Но голландская общественность уже бьёт тревогу по поводу нарастающего употребления марихуаны подростками, увеличения числа преступлений, порождаемых наркотиками.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0000CC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siva"/>
              <a:buNone/>
            </a:pPr>
            <a:r>
              <a:rPr lang="en-US" sz="6000" b="0" i="0" u="none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Продолжи предложения:</a:t>
            </a: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body" idx="1"/>
          </p:nvPr>
        </p:nvSpPr>
        <p:spPr>
          <a:xfrm>
            <a:off x="457200" y="1214437"/>
            <a:ext cx="8229600" cy="491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7687" marR="0" lvl="0" indent="-4111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97A0"/>
              </a:buClr>
              <a:buSzPts val="3200"/>
              <a:buFont typeface="Noto Sans Symbols"/>
              <a:buChar char="✔"/>
            </a:pPr>
            <a:r>
              <a:rPr lang="en-US" sz="3200" b="0" i="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Человек, употребляющий наркотики, - это…</a:t>
            </a:r>
            <a:endParaRPr/>
          </a:p>
          <a:p>
            <a:pPr marL="547687" marR="0" lvl="0" indent="-411162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597A0"/>
              </a:buClr>
              <a:buSzPts val="3200"/>
              <a:buFont typeface="Noto Sans Symbols"/>
              <a:buChar char="✔"/>
            </a:pPr>
            <a:r>
              <a:rPr lang="en-US" sz="3200" b="0" i="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Если бы мне предложили наркотики, то я …</a:t>
            </a:r>
            <a:endParaRPr/>
          </a:p>
          <a:p>
            <a:pPr marL="547687" marR="0" lvl="0" indent="-411162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597A0"/>
              </a:buClr>
              <a:buSzPts val="3200"/>
              <a:buFont typeface="Noto Sans Symbols"/>
              <a:buChar char="✔"/>
            </a:pPr>
            <a:r>
              <a:rPr lang="en-US" sz="3200" b="0" i="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Если бы мои друзья принимали наркотики, то я бы…</a:t>
            </a:r>
            <a:endParaRPr/>
          </a:p>
          <a:p>
            <a:pPr marL="547687" marR="0" lvl="0" indent="-411162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597A0"/>
              </a:buClr>
              <a:buSzPts val="3200"/>
              <a:buFont typeface="Noto Sans Symbols"/>
              <a:buChar char="✔"/>
            </a:pPr>
            <a:r>
              <a:rPr lang="en-US" sz="3200" b="0" i="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Если бы мои родители узнали, что я принимаю наркотики, то они бы…</a:t>
            </a:r>
            <a:endParaRPr/>
          </a:p>
          <a:p>
            <a:pPr marL="547687" marR="0" lvl="0" indent="-411162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597A0"/>
              </a:buClr>
              <a:buSzPts val="3200"/>
              <a:buFont typeface="Noto Sans Symbols"/>
              <a:buChar char="✔"/>
            </a:pPr>
            <a:r>
              <a:rPr lang="en-US" sz="3200" b="0" i="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Если бы я захотел попробовать наркотики, то я бы…</a:t>
            </a:r>
            <a:endParaRPr/>
          </a:p>
          <a:p>
            <a:pPr marL="547687" marR="0" lvl="0" indent="-411162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597A0"/>
              </a:buClr>
              <a:buSzPts val="3200"/>
              <a:buFont typeface="Noto Sans Symbols"/>
              <a:buChar char="✔"/>
            </a:pPr>
            <a:r>
              <a:rPr lang="en-US" sz="3200" b="0" i="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Я знаю, как можно бороться с наркотиками…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7200" y="-214312"/>
            <a:ext cx="8229600" cy="107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Corsiva"/>
              <a:buNone/>
            </a:pPr>
            <a:r>
              <a:rPr lang="en-US" sz="4000" b="1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Об этом с тревогой говорят…</a:t>
            </a:r>
            <a:endParaRPr/>
          </a:p>
        </p:txBody>
      </p:sp>
      <p:pic>
        <p:nvPicPr>
          <p:cNvPr id="133" name="Google Shape;133;p19" descr="hg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29187" y="2428875"/>
            <a:ext cx="3957637" cy="35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3527425" y="571500"/>
            <a:ext cx="56165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6000"/>
              <a:buFont typeface="Corsiva"/>
              <a:buNone/>
            </a:pPr>
            <a:r>
              <a:rPr lang="en-US" sz="6000" b="1" i="0" u="none">
                <a:solidFill>
                  <a:srgbClr val="FF3300"/>
                </a:solidFill>
                <a:latin typeface="Corsiva"/>
                <a:ea typeface="Corsiva"/>
                <a:cs typeface="Corsiva"/>
                <a:sym typeface="Corsiva"/>
              </a:rPr>
              <a:t>Наркомания...</a:t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428625" y="1285875"/>
            <a:ext cx="4714875" cy="5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Corsiva"/>
              <a:buNone/>
            </a:pPr>
            <a:r>
              <a:rPr lang="en-US" sz="40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Попасть в адскую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Corsiva"/>
              <a:buNone/>
            </a:pPr>
            <a:r>
              <a:rPr lang="en-US" sz="40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зависимость, пройти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Corsiva"/>
              <a:buNone/>
            </a:pPr>
            <a:r>
              <a:rPr lang="en-US" sz="40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Все круги ада и умереть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Corsiva"/>
              <a:buNone/>
            </a:pPr>
            <a:r>
              <a:rPr lang="en-US" sz="40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 в рассвете лет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Corsiva"/>
              <a:buNone/>
            </a:pPr>
            <a:r>
              <a:rPr lang="en-US" sz="40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дряхлым стариком –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Corsiva"/>
              <a:buNone/>
            </a:pPr>
            <a:r>
              <a:rPr lang="en-US" sz="40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 вот цена излишнего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Corsiva"/>
              <a:buNone/>
            </a:pPr>
            <a:r>
              <a:rPr lang="en-US" sz="40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 любопытства и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Corsiva"/>
              <a:buNone/>
            </a:pPr>
            <a:r>
              <a:rPr lang="en-US" sz="40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ложной романтики.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"/>
          <p:cNvSpPr txBox="1">
            <a:spLocks noGrp="1"/>
          </p:cNvSpPr>
          <p:nvPr>
            <p:ph type="body" idx="1"/>
          </p:nvPr>
        </p:nvSpPr>
        <p:spPr>
          <a:xfrm>
            <a:off x="457200" y="285750"/>
            <a:ext cx="8229600" cy="5810250"/>
          </a:xfrm>
          <a:prstGeom prst="rect">
            <a:avLst/>
          </a:prstGeom>
          <a:noFill/>
          <a:ln w="95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Corsiva"/>
              <a:buNone/>
            </a:pPr>
            <a:r>
              <a:rPr lang="en-US" sz="4000" b="1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Каждый человек должен осознать, что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rsiva"/>
              <a:buNone/>
            </a:pPr>
            <a:r>
              <a:rPr lang="en-US" sz="4000" b="1" i="0" u="non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его здоровье, жизнь </a:t>
            </a:r>
            <a:r>
              <a:rPr lang="en-US" sz="4000" b="1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– это то, что он получил от прошлых поколений, и то, что он спустя время должен передать грядущим поколениям.</a:t>
            </a:r>
            <a:endParaRPr/>
          </a:p>
        </p:txBody>
      </p:sp>
      <p:pic>
        <p:nvPicPr>
          <p:cNvPr id="332" name="Google Shape;332;p37" descr="нарк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3643312"/>
            <a:ext cx="8362950" cy="264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468312" y="7651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rsiva"/>
              <a:buNone/>
            </a:pPr>
            <a:r>
              <a:rPr lang="en-US" sz="2800" b="1" i="0" u="none">
                <a:solidFill>
                  <a:schemeClr val="accent2"/>
                </a:solidFill>
                <a:latin typeface="Corsiva"/>
                <a:ea typeface="Corsiva"/>
                <a:cs typeface="Corsiva"/>
                <a:sym typeface="Corsiva"/>
              </a:rPr>
              <a:t>Конец XXв. отмечен тем, что наркомания приняла характер катастрофической эпидемии, неуправляемой и разрушительной по силе.</a:t>
            </a:r>
            <a:br>
              <a:rPr lang="en-US" sz="2800" b="1" i="0" u="none">
                <a:solidFill>
                  <a:schemeClr val="accent2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en-US" sz="2800" b="1" i="0" u="none">
                <a:solidFill>
                  <a:schemeClr val="accent2"/>
                </a:solidFill>
                <a:latin typeface="Corsiva"/>
                <a:ea typeface="Corsiva"/>
                <a:cs typeface="Corsiva"/>
                <a:sym typeface="Corsiva"/>
              </a:rPr>
              <a:t>Согласно  мировой статистике, один наркоман вовлекает  в этот смертоносный омут в течение года, как минимум,  человек 13-15.</a:t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3995737" y="2492375"/>
            <a:ext cx="4897437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rsiva"/>
              <a:buNone/>
            </a:pPr>
            <a:r>
              <a:rPr lang="en-US" sz="2800" b="1" i="0" u="non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Наркомания </a:t>
            </a:r>
            <a:r>
              <a:rPr lang="en-US" sz="2800" b="1" i="0" u="none">
                <a:solidFill>
                  <a:srgbClr val="663300"/>
                </a:solidFill>
                <a:latin typeface="Corsiva"/>
                <a:ea typeface="Corsiva"/>
                <a:cs typeface="Corsiva"/>
                <a:sym typeface="Corsiva"/>
              </a:rPr>
              <a:t>(от греческого narke - оцепенение, страсть и помрачение)– патологическое, непреодолимое влечение к наркотикам, систематическое употребление  которых вызывает потребность в увеличении доз, а воздержание сопровождается крайне болезненным состоянием.                   </a:t>
            </a:r>
            <a:r>
              <a:rPr lang="en-US" sz="2400" b="1" i="0" u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</a:t>
            </a:r>
            <a:endParaRPr/>
          </a:p>
        </p:txBody>
      </p:sp>
      <p:pic>
        <p:nvPicPr>
          <p:cNvPr id="142" name="Google Shape;142;p20" descr="C:\Documents and Settings\Администратор\Мои документы\Мои рисунки\картинки\Девушка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571750"/>
            <a:ext cx="3143250" cy="4071937"/>
          </a:xfrm>
          <a:prstGeom prst="rect">
            <a:avLst/>
          </a:prstGeom>
          <a:noFill/>
          <a:ln w="50800" cap="flat" cmpd="sng">
            <a:solidFill>
              <a:srgbClr val="20D629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/>
        </p:nvSpPr>
        <p:spPr>
          <a:xfrm>
            <a:off x="323850" y="333375"/>
            <a:ext cx="8424862" cy="655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sng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Наркотики</a:t>
            </a:r>
            <a:r>
              <a:rPr lang="en-US" sz="2800" b="0" i="0" u="non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– </a:t>
            </a:r>
            <a:r>
              <a:rPr lang="en-US" sz="2800" b="0" i="0" u="none">
                <a:solidFill>
                  <a:schemeClr val="accent2"/>
                </a:solidFill>
                <a:latin typeface="Corsiva"/>
                <a:ea typeface="Corsiva"/>
                <a:cs typeface="Corsiva"/>
                <a:sym typeface="Corsiva"/>
              </a:rPr>
              <a:t>это токсические вещества, вызывающие поражение многих органов, снижающие иммунитет и приводящие к ранней смерти.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rsiva"/>
              <a:buNone/>
            </a:pPr>
            <a:r>
              <a:rPr lang="en-US" sz="2800" b="0" i="0" u="none">
                <a:solidFill>
                  <a:schemeClr val="accent2"/>
                </a:solidFill>
                <a:latin typeface="Corsiva"/>
                <a:ea typeface="Corsiva"/>
                <a:cs typeface="Corsiva"/>
                <a:sym typeface="Corsiva"/>
              </a:rPr>
              <a:t>  Под действием наркотиков у человека происходят резкие изменения психики, появляются галлюцинации – видения, которые не существуют на самом деле. В таком состоянии человек способен на любые поступки и преступления, так как у него отсутствует контроль за своим поведением.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rsiva"/>
              <a:buNone/>
            </a:pPr>
            <a:r>
              <a:rPr lang="en-US" sz="2800" b="0" i="0" u="none">
                <a:solidFill>
                  <a:schemeClr val="accent2"/>
                </a:solidFill>
                <a:latin typeface="Corsiva"/>
                <a:ea typeface="Corsiva"/>
                <a:cs typeface="Corsiva"/>
                <a:sym typeface="Corsiva"/>
              </a:rPr>
              <a:t>  После того, как действие наркотика проходит, наступает очень болезненное состояние, вынуждающее снова применять наркотическое средство. Человек постоянно думает о том, как достать новую порцию зелья. Он становится злым и угрюмым, перестаёт интересоваться друзьями и семьёй. Таким образом, развивается страшная болезнь – наркомания.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/>
        </p:nvSpPr>
        <p:spPr>
          <a:xfrm>
            <a:off x="684212" y="5805487"/>
            <a:ext cx="79914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827087" y="214312"/>
            <a:ext cx="7993062" cy="317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rsiva"/>
              <a:buNone/>
            </a:pPr>
            <a:r>
              <a:rPr lang="en-US" sz="2800" b="1" i="0" u="non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Наркомания – худшая из любых болезней, самая ужасная из всех смертей. Наркомания, подобно вирусу, поражает все области человеческой жизни: физическую, психическую и социальную. Увеличиваясь до чудовищных размеров и доводя свою жертву до физической и духовной смерти… Самые опасные наркотики это те, которые разрушают душу.</a:t>
            </a:r>
            <a:endParaRPr/>
          </a:p>
        </p:txBody>
      </p:sp>
      <p:sp>
        <p:nvSpPr>
          <p:cNvPr id="154" name="Google Shape;154;p22"/>
          <p:cNvSpPr txBox="1"/>
          <p:nvPr/>
        </p:nvSpPr>
        <p:spPr>
          <a:xfrm>
            <a:off x="1071562" y="3500437"/>
            <a:ext cx="7143750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Corsiva"/>
              <a:buNone/>
            </a:pPr>
            <a:r>
              <a:rPr lang="en-US" sz="2800" b="1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Средняя продолжительность жизни активного наркомана составляет 3 года. Дети, рождённые от наркоманов, умирают очень быстро, доживая максимум до 4 месяцев. Наркотик губит наше будущее поколение, наших детей, а значит, и будущее всей страны.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457200" y="214312"/>
            <a:ext cx="8229600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Corsiva"/>
              <a:buNone/>
            </a:pPr>
            <a:r>
              <a:rPr lang="en-US" sz="4000" b="1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Действие наркотика на организм</a:t>
            </a:r>
            <a:b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457200" y="642937"/>
            <a:ext cx="8186737" cy="321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Corsiva"/>
              <a:buNone/>
            </a:pPr>
            <a:r>
              <a:rPr lang="en-US" sz="2800" b="0" i="0" u="none" strike="noStrike" cap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Одно из важных свойств наркотика – мощный обезболивающий эффект. Это происходит, потому что они похожи по строению на естественные блокаторы боли. Все, что происходит в организме – речь, движения тела, мышление, контроль за работой внутренних органов, – все это функции нервной системы, поэтому вещества, которые синтезируются в нейронах значимы для других клеток организма. Наркотики сходны с ними по строению.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rgbClr val="0000CC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571500" y="3643312"/>
            <a:ext cx="8072437" cy="208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Corsiva"/>
              <a:buNone/>
            </a:pPr>
            <a:r>
              <a:rPr lang="en-US" sz="28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Когда молекула наркотика проникает в живую клетку, она способна встраиваться в процессы биосинтеза, вытесняя «законные» молекулы. При этом работать в цепочке биосинтеза она не умеет, да и «не хочет». Это приводит к нарушению процессов нормального биосинтеза в живой клетке, нарушается нормальная жизнедеятельность клетки.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rgbClr val="0000CC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428625" y="3643312"/>
            <a:ext cx="75438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Corsiva"/>
              <a:buNone/>
            </a:pPr>
            <a:r>
              <a:rPr lang="en-US" sz="2800" b="1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Схема разрушения нейрона: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Corsiva"/>
              <a:buNone/>
            </a:pPr>
            <a:r>
              <a:rPr lang="en-US" sz="28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 а – нормальный нейрон,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Corsiva"/>
              <a:buNone/>
            </a:pPr>
            <a:r>
              <a:rPr lang="en-US" sz="28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б – начальная стадия повреждения под действием наркотика,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Corsiva"/>
              <a:buNone/>
            </a:pPr>
            <a:r>
              <a:rPr lang="en-US" sz="2800" b="0" i="0" u="none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 в – погибший нейрон</a:t>
            </a:r>
            <a:endParaRPr/>
          </a:p>
        </p:txBody>
      </p:sp>
      <p:pic>
        <p:nvPicPr>
          <p:cNvPr id="167" name="Google Shape;167;p24" descr="Рис. 2.  Схема разрушения нейрона: а – нормальный нейрон, б – начальная стадия повреждения под действием наркотика, в – погибший нейро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428625"/>
            <a:ext cx="7715250" cy="378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315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Употребление конопли</a:t>
            </a:r>
            <a:endParaRPr/>
          </a:p>
        </p:txBody>
      </p:sp>
      <p:pic>
        <p:nvPicPr>
          <p:cNvPr id="173" name="Google Shape;173;p25" descr="HM00250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4953000"/>
            <a:ext cx="131762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228600" y="3581400"/>
            <a:ext cx="19812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Хронический бронхит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Рак легких</a:t>
            </a:r>
            <a:endParaRPr/>
          </a:p>
        </p:txBody>
      </p:sp>
      <p:grpSp>
        <p:nvGrpSpPr>
          <p:cNvPr id="175" name="Google Shape;175;p25"/>
          <p:cNvGrpSpPr/>
          <p:nvPr/>
        </p:nvGrpSpPr>
        <p:grpSpPr>
          <a:xfrm>
            <a:off x="1143000" y="1752600"/>
            <a:ext cx="6827837" cy="1752600"/>
            <a:chOff x="720" y="816"/>
            <a:chExt cx="4301" cy="1104"/>
          </a:xfrm>
        </p:grpSpPr>
        <p:cxnSp>
          <p:nvCxnSpPr>
            <p:cNvPr id="176" name="Google Shape;176;p25"/>
            <p:cNvCxnSpPr/>
            <p:nvPr/>
          </p:nvCxnSpPr>
          <p:spPr>
            <a:xfrm>
              <a:off x="720" y="816"/>
              <a:ext cx="4272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7" name="Google Shape;177;p25"/>
            <p:cNvCxnSpPr/>
            <p:nvPr/>
          </p:nvCxnSpPr>
          <p:spPr>
            <a:xfrm>
              <a:off x="720" y="816"/>
              <a:ext cx="0" cy="1104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78" name="Google Shape;178;p25"/>
            <p:cNvCxnSpPr/>
            <p:nvPr/>
          </p:nvCxnSpPr>
          <p:spPr>
            <a:xfrm>
              <a:off x="2016" y="816"/>
              <a:ext cx="0" cy="1056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79" name="Google Shape;179;p25"/>
            <p:cNvCxnSpPr/>
            <p:nvPr/>
          </p:nvCxnSpPr>
          <p:spPr>
            <a:xfrm flipH="1">
              <a:off x="3420" y="816"/>
              <a:ext cx="36" cy="1056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80" name="Google Shape;180;p25"/>
            <p:cNvCxnSpPr/>
            <p:nvPr/>
          </p:nvCxnSpPr>
          <p:spPr>
            <a:xfrm>
              <a:off x="4992" y="816"/>
              <a:ext cx="29" cy="786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181" name="Google Shape;181;p25"/>
          <p:cNvSpPr txBox="1"/>
          <p:nvPr/>
        </p:nvSpPr>
        <p:spPr>
          <a:xfrm>
            <a:off x="1371600" y="1143000"/>
            <a:ext cx="5791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Нарушения в организме</a:t>
            </a:r>
            <a:endParaRPr/>
          </a:p>
        </p:txBody>
      </p:sp>
      <p:pic>
        <p:nvPicPr>
          <p:cNvPr id="182" name="Google Shape;182;p25" descr="j02346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1812" y="4714875"/>
            <a:ext cx="1143000" cy="10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 descr="j02347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9500" y="5214937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6786562" y="3178175"/>
            <a:ext cx="2357437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Хроническая сердечная недостаточность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Повышение нагрузки на сердце</a:t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4572000" y="3500437"/>
            <a:ext cx="2286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Ослабление иммунитета</a:t>
            </a: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2286000" y="3571875"/>
            <a:ext cx="22860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Тяжелые повреждения головного мозга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7391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Употребление </a:t>
            </a:r>
            <a:br>
              <a:rPr lang="en-US" sz="40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опиатных наркотиков</a:t>
            </a:r>
            <a:endParaRPr/>
          </a:p>
        </p:txBody>
      </p:sp>
      <p:grpSp>
        <p:nvGrpSpPr>
          <p:cNvPr id="192" name="Google Shape;192;p26"/>
          <p:cNvGrpSpPr/>
          <p:nvPr/>
        </p:nvGrpSpPr>
        <p:grpSpPr>
          <a:xfrm>
            <a:off x="838200" y="2286000"/>
            <a:ext cx="6781800" cy="1676400"/>
            <a:chOff x="528" y="1440"/>
            <a:chExt cx="4272" cy="1056"/>
          </a:xfrm>
        </p:grpSpPr>
        <p:cxnSp>
          <p:nvCxnSpPr>
            <p:cNvPr id="193" name="Google Shape;193;p26"/>
            <p:cNvCxnSpPr/>
            <p:nvPr/>
          </p:nvCxnSpPr>
          <p:spPr>
            <a:xfrm>
              <a:off x="528" y="1440"/>
              <a:ext cx="4272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4" name="Google Shape;194;p26"/>
            <p:cNvCxnSpPr/>
            <p:nvPr/>
          </p:nvCxnSpPr>
          <p:spPr>
            <a:xfrm>
              <a:off x="528" y="1440"/>
              <a:ext cx="0" cy="864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95" name="Google Shape;195;p26"/>
            <p:cNvCxnSpPr/>
            <p:nvPr/>
          </p:nvCxnSpPr>
          <p:spPr>
            <a:xfrm>
              <a:off x="4800" y="1440"/>
              <a:ext cx="0" cy="76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96" name="Google Shape;196;p26"/>
            <p:cNvCxnSpPr/>
            <p:nvPr/>
          </p:nvCxnSpPr>
          <p:spPr>
            <a:xfrm>
              <a:off x="2640" y="1440"/>
              <a:ext cx="0" cy="1056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97" name="Google Shape;197;p26"/>
            <p:cNvCxnSpPr/>
            <p:nvPr/>
          </p:nvCxnSpPr>
          <p:spPr>
            <a:xfrm>
              <a:off x="1536" y="1440"/>
              <a:ext cx="0" cy="432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98" name="Google Shape;198;p26"/>
            <p:cNvCxnSpPr/>
            <p:nvPr/>
          </p:nvCxnSpPr>
          <p:spPr>
            <a:xfrm>
              <a:off x="3744" y="1440"/>
              <a:ext cx="0" cy="384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199" name="Google Shape;199;p26"/>
          <p:cNvSpPr txBox="1"/>
          <p:nvPr/>
        </p:nvSpPr>
        <p:spPr>
          <a:xfrm>
            <a:off x="228600" y="3733800"/>
            <a:ext cx="1535112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Нарушение функций головного мозга</a:t>
            </a:r>
            <a:endParaRPr/>
          </a:p>
        </p:txBody>
      </p:sp>
      <p:sp>
        <p:nvSpPr>
          <p:cNvPr id="200" name="Google Shape;200;p26"/>
          <p:cNvSpPr txBox="1"/>
          <p:nvPr/>
        </p:nvSpPr>
        <p:spPr>
          <a:xfrm>
            <a:off x="6781800" y="3581400"/>
            <a:ext cx="190500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Нарушение костной и зубной тканей</a:t>
            </a:r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3505200" y="4114800"/>
            <a:ext cx="1571625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Ухудшение дыхания</a:t>
            </a:r>
            <a:endParaRPr/>
          </a:p>
        </p:txBody>
      </p:sp>
      <p:sp>
        <p:nvSpPr>
          <p:cNvPr id="202" name="Google Shape;202;p26"/>
          <p:cNvSpPr txBox="1"/>
          <p:nvPr/>
        </p:nvSpPr>
        <p:spPr>
          <a:xfrm>
            <a:off x="1752600" y="3048000"/>
            <a:ext cx="15240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Резкое снижение иммунитета</a:t>
            </a:r>
            <a:endParaRPr/>
          </a:p>
        </p:txBody>
      </p:sp>
      <p:sp>
        <p:nvSpPr>
          <p:cNvPr id="203" name="Google Shape;203;p26"/>
          <p:cNvSpPr txBox="1"/>
          <p:nvPr/>
        </p:nvSpPr>
        <p:spPr>
          <a:xfrm>
            <a:off x="5181600" y="3048000"/>
            <a:ext cx="144780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Сепсис – заражение крови</a:t>
            </a:r>
            <a:endParaRPr/>
          </a:p>
        </p:txBody>
      </p:sp>
      <p:pic>
        <p:nvPicPr>
          <p:cNvPr id="204" name="Google Shape;204;p26" descr="HM00302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5257800"/>
            <a:ext cx="1295400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 descr="легк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5105400"/>
            <a:ext cx="1270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 descr="скелет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9000" y="4648200"/>
            <a:ext cx="9906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 txBox="1"/>
          <p:nvPr/>
        </p:nvSpPr>
        <p:spPr>
          <a:xfrm>
            <a:off x="1143000" y="1676400"/>
            <a:ext cx="6477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Нарушения в организме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1005</Words>
  <Application>Microsoft Office PowerPoint</Application>
  <PresentationFormat>Экран (4:3)</PresentationFormat>
  <Paragraphs>92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Corsiva</vt:lpstr>
      <vt:lpstr>Noto Sans Symbols</vt:lpstr>
      <vt:lpstr>Оформление по умолчанию</vt:lpstr>
      <vt:lpstr>Презентация PowerPoint</vt:lpstr>
      <vt:lpstr>Об этом с тревогой говорят…</vt:lpstr>
      <vt:lpstr>Конец XXв. отмечен тем, что наркомания приняла характер катастрофической эпидемии, неуправляемой и разрушительной по силе. Согласно  мировой статистике, один наркоман вовлекает  в этот смертоносный омут в течение года, как минимум,  человек 13-15.</vt:lpstr>
      <vt:lpstr>Презентация PowerPoint</vt:lpstr>
      <vt:lpstr>Презентация PowerPoint</vt:lpstr>
      <vt:lpstr>Действие наркотика на организм </vt:lpstr>
      <vt:lpstr>Презентация PowerPoint</vt:lpstr>
      <vt:lpstr>Употребление конопли</vt:lpstr>
      <vt:lpstr>Употребление  опиатных наркотиков</vt:lpstr>
      <vt:lpstr>Употребление психостимуляторов</vt:lpstr>
      <vt:lpstr>Употребление галлюциногенов</vt:lpstr>
      <vt:lpstr>Употребление ЛНДВ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деградация личности наркоманов </vt:lpstr>
      <vt:lpstr>Презентация PowerPoint</vt:lpstr>
      <vt:lpstr>Продолжи предложения: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3indi3@rambler.ru</cp:lastModifiedBy>
  <cp:revision>1</cp:revision>
  <dcterms:modified xsi:type="dcterms:W3CDTF">2023-07-13T21:21:26Z</dcterms:modified>
</cp:coreProperties>
</file>